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07"/>
  </p:notesMasterIdLst>
  <p:handoutMasterIdLst>
    <p:handoutMasterId r:id="rId108"/>
  </p:handoutMasterIdLst>
  <p:sldIdLst>
    <p:sldId id="256" r:id="rId2"/>
    <p:sldId id="257" r:id="rId3"/>
    <p:sldId id="259" r:id="rId4"/>
    <p:sldId id="310" r:id="rId5"/>
    <p:sldId id="261" r:id="rId6"/>
    <p:sldId id="312" r:id="rId7"/>
    <p:sldId id="311" r:id="rId8"/>
    <p:sldId id="313" r:id="rId9"/>
    <p:sldId id="315" r:id="rId10"/>
    <p:sldId id="314" r:id="rId11"/>
    <p:sldId id="316" r:id="rId12"/>
    <p:sldId id="317" r:id="rId13"/>
    <p:sldId id="318" r:id="rId14"/>
    <p:sldId id="319" r:id="rId15"/>
    <p:sldId id="320" r:id="rId16"/>
    <p:sldId id="321" r:id="rId17"/>
    <p:sldId id="322" r:id="rId18"/>
    <p:sldId id="323" r:id="rId19"/>
    <p:sldId id="324" r:id="rId20"/>
    <p:sldId id="325" r:id="rId21"/>
    <p:sldId id="326" r:id="rId22"/>
    <p:sldId id="327" r:id="rId23"/>
    <p:sldId id="328" r:id="rId24"/>
    <p:sldId id="329" r:id="rId25"/>
    <p:sldId id="330" r:id="rId26"/>
    <p:sldId id="331" r:id="rId27"/>
    <p:sldId id="332" r:id="rId28"/>
    <p:sldId id="333" r:id="rId29"/>
    <p:sldId id="334" r:id="rId30"/>
    <p:sldId id="335" r:id="rId31"/>
    <p:sldId id="336" r:id="rId32"/>
    <p:sldId id="337" r:id="rId33"/>
    <p:sldId id="338" r:id="rId34"/>
    <p:sldId id="339" r:id="rId35"/>
    <p:sldId id="340" r:id="rId36"/>
    <p:sldId id="341" r:id="rId37"/>
    <p:sldId id="342" r:id="rId38"/>
    <p:sldId id="343" r:id="rId39"/>
    <p:sldId id="344" r:id="rId40"/>
    <p:sldId id="345" r:id="rId41"/>
    <p:sldId id="346" r:id="rId42"/>
    <p:sldId id="347" r:id="rId43"/>
    <p:sldId id="348" r:id="rId44"/>
    <p:sldId id="349" r:id="rId45"/>
    <p:sldId id="350" r:id="rId46"/>
    <p:sldId id="351" r:id="rId47"/>
    <p:sldId id="352" r:id="rId48"/>
    <p:sldId id="353" r:id="rId49"/>
    <p:sldId id="354" r:id="rId50"/>
    <p:sldId id="355" r:id="rId51"/>
    <p:sldId id="356" r:id="rId52"/>
    <p:sldId id="276" r:id="rId53"/>
    <p:sldId id="264" r:id="rId54"/>
    <p:sldId id="262" r:id="rId55"/>
    <p:sldId id="266" r:id="rId56"/>
    <p:sldId id="267" r:id="rId57"/>
    <p:sldId id="268" r:id="rId58"/>
    <p:sldId id="269" r:id="rId59"/>
    <p:sldId id="270" r:id="rId60"/>
    <p:sldId id="271" r:id="rId61"/>
    <p:sldId id="272" r:id="rId62"/>
    <p:sldId id="273" r:id="rId63"/>
    <p:sldId id="274" r:id="rId64"/>
    <p:sldId id="275" r:id="rId65"/>
    <p:sldId id="277" r:id="rId66"/>
    <p:sldId id="278" r:id="rId67"/>
    <p:sldId id="279" r:id="rId68"/>
    <p:sldId id="280" r:id="rId69"/>
    <p:sldId id="281" r:id="rId70"/>
    <p:sldId id="282" r:id="rId71"/>
    <p:sldId id="283" r:id="rId72"/>
    <p:sldId id="286" r:id="rId73"/>
    <p:sldId id="306" r:id="rId74"/>
    <p:sldId id="307" r:id="rId75"/>
    <p:sldId id="308" r:id="rId76"/>
    <p:sldId id="309" r:id="rId77"/>
    <p:sldId id="357" r:id="rId78"/>
    <p:sldId id="358" r:id="rId79"/>
    <p:sldId id="359" r:id="rId80"/>
    <p:sldId id="360" r:id="rId81"/>
    <p:sldId id="361" r:id="rId82"/>
    <p:sldId id="362" r:id="rId83"/>
    <p:sldId id="363" r:id="rId84"/>
    <p:sldId id="364" r:id="rId85"/>
    <p:sldId id="365" r:id="rId86"/>
    <p:sldId id="366" r:id="rId87"/>
    <p:sldId id="367" r:id="rId88"/>
    <p:sldId id="368" r:id="rId89"/>
    <p:sldId id="369" r:id="rId90"/>
    <p:sldId id="370" r:id="rId91"/>
    <p:sldId id="371" r:id="rId92"/>
    <p:sldId id="372" r:id="rId93"/>
    <p:sldId id="373" r:id="rId94"/>
    <p:sldId id="374" r:id="rId95"/>
    <p:sldId id="375" r:id="rId96"/>
    <p:sldId id="376" r:id="rId97"/>
    <p:sldId id="377" r:id="rId98"/>
    <p:sldId id="378" r:id="rId99"/>
    <p:sldId id="379" r:id="rId100"/>
    <p:sldId id="380" r:id="rId101"/>
    <p:sldId id="381" r:id="rId102"/>
    <p:sldId id="382" r:id="rId103"/>
    <p:sldId id="383" r:id="rId104"/>
    <p:sldId id="384" r:id="rId105"/>
    <p:sldId id="385" r:id="rId10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autoAdjust="0"/>
    <p:restoredTop sz="89189" autoAdjust="0"/>
  </p:normalViewPr>
  <p:slideViewPr>
    <p:cSldViewPr snapToGrid="0" snapToObjects="1">
      <p:cViewPr varScale="1">
        <p:scale>
          <a:sx n="59" d="100"/>
          <a:sy n="59" d="100"/>
        </p:scale>
        <p:origin x="-2080" y="-104"/>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handoutMaster" Target="handoutMasters/handoutMaster1.xml"/><Relationship Id="rId109"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presProps" Target="presProp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viewProps" Target="viewProps.xml"/><Relationship Id="rId112" Type="http://schemas.openxmlformats.org/officeDocument/2006/relationships/theme" Target="theme/theme1.xml"/><Relationship Id="rId11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1/8/14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1/8/14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17F42E-8197-6D49-B429-312C37183E35}" type="slidenum">
              <a:rPr lang="en-CA"/>
              <a:pPr/>
              <a:t>4</a:t>
            </a:fld>
            <a:endParaRPr lang="en-CA"/>
          </a:p>
        </p:txBody>
      </p:sp>
      <p:sp>
        <p:nvSpPr>
          <p:cNvPr id="826370"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826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4D6250-7E3F-7C4A-A921-341018535A67}" type="slidenum">
              <a:rPr lang="en-CA"/>
              <a:pPr/>
              <a:t>15</a:t>
            </a:fld>
            <a:endParaRPr lang="en-CA"/>
          </a:p>
        </p:txBody>
      </p:sp>
      <p:sp>
        <p:nvSpPr>
          <p:cNvPr id="921602"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9216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02B92E-FE0D-DD43-8816-B5970657F7E3}" type="slidenum">
              <a:rPr lang="en-CA"/>
              <a:pPr/>
              <a:t>16</a:t>
            </a:fld>
            <a:endParaRPr lang="en-CA"/>
          </a:p>
        </p:txBody>
      </p:sp>
      <p:sp>
        <p:nvSpPr>
          <p:cNvPr id="919554"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9195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EC1427-136E-A640-866E-933C35D00DCE}" type="slidenum">
              <a:rPr lang="en-CA"/>
              <a:pPr/>
              <a:t>17</a:t>
            </a:fld>
            <a:endParaRPr lang="en-CA"/>
          </a:p>
        </p:txBody>
      </p:sp>
      <p:sp>
        <p:nvSpPr>
          <p:cNvPr id="840706"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8407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3C1AC6-4A3B-A942-8A92-E7716C5273F4}" type="slidenum">
              <a:rPr lang="en-CA"/>
              <a:pPr/>
              <a:t>18</a:t>
            </a:fld>
            <a:endParaRPr lang="en-CA"/>
          </a:p>
        </p:txBody>
      </p:sp>
      <p:sp>
        <p:nvSpPr>
          <p:cNvPr id="842754"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8427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FB5B63-ACF3-424A-88C2-E920FAC677C6}" type="slidenum">
              <a:rPr lang="en-CA"/>
              <a:pPr/>
              <a:t>19</a:t>
            </a:fld>
            <a:endParaRPr lang="en-CA"/>
          </a:p>
        </p:txBody>
      </p:sp>
      <p:sp>
        <p:nvSpPr>
          <p:cNvPr id="925698"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925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C5ACC3-3074-FB4C-8037-876D17AC6322}" type="slidenum">
              <a:rPr lang="en-CA"/>
              <a:pPr/>
              <a:t>20</a:t>
            </a:fld>
            <a:endParaRPr lang="en-CA"/>
          </a:p>
        </p:txBody>
      </p:sp>
      <p:sp>
        <p:nvSpPr>
          <p:cNvPr id="844802"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844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9FCC8D-5FB1-7F44-ACE6-805723D6D3A6}" type="slidenum">
              <a:rPr lang="en-CA"/>
              <a:pPr/>
              <a:t>21</a:t>
            </a:fld>
            <a:endParaRPr lang="en-CA"/>
          </a:p>
        </p:txBody>
      </p:sp>
      <p:sp>
        <p:nvSpPr>
          <p:cNvPr id="846850"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8468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46987F-11BF-E244-A3AD-E121759FA167}" type="slidenum">
              <a:rPr lang="en-CA"/>
              <a:pPr/>
              <a:t>22</a:t>
            </a:fld>
            <a:endParaRPr lang="en-CA"/>
          </a:p>
        </p:txBody>
      </p:sp>
      <p:sp>
        <p:nvSpPr>
          <p:cNvPr id="927746"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9277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691834-B9AC-8A46-8846-EE617BAEE16B}" type="slidenum">
              <a:rPr lang="en-CA"/>
              <a:pPr/>
              <a:t>23</a:t>
            </a:fld>
            <a:endParaRPr lang="en-CA"/>
          </a:p>
        </p:txBody>
      </p:sp>
      <p:sp>
        <p:nvSpPr>
          <p:cNvPr id="929794"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929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07D398-2693-4A47-BF2D-0009F57B86AD}" type="slidenum">
              <a:rPr lang="en-CA"/>
              <a:pPr/>
              <a:t>24</a:t>
            </a:fld>
            <a:endParaRPr lang="en-CA"/>
          </a:p>
        </p:txBody>
      </p:sp>
      <p:sp>
        <p:nvSpPr>
          <p:cNvPr id="931842"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931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FA488B-8AE5-2F4E-869D-F1652CDA6E85}" type="slidenum">
              <a:rPr lang="en-CA"/>
              <a:pPr/>
              <a:t>6</a:t>
            </a:fld>
            <a:endParaRPr lang="en-CA"/>
          </a:p>
        </p:txBody>
      </p:sp>
      <p:sp>
        <p:nvSpPr>
          <p:cNvPr id="915458"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915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14000F-F8E9-FB4D-BA5D-9F4601A71CAF}" type="slidenum">
              <a:rPr lang="en-CA"/>
              <a:pPr/>
              <a:t>25</a:t>
            </a:fld>
            <a:endParaRPr lang="en-CA"/>
          </a:p>
        </p:txBody>
      </p:sp>
      <p:sp>
        <p:nvSpPr>
          <p:cNvPr id="855042"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855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B9F780-DC43-4F4D-9424-ECB25F2937D3}" type="slidenum">
              <a:rPr lang="en-CA"/>
              <a:pPr/>
              <a:t>26</a:t>
            </a:fld>
            <a:endParaRPr lang="en-CA"/>
          </a:p>
        </p:txBody>
      </p:sp>
      <p:sp>
        <p:nvSpPr>
          <p:cNvPr id="933890"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933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338946-F68A-EC45-B36B-5AFE57563C93}" type="slidenum">
              <a:rPr lang="en-CA"/>
              <a:pPr/>
              <a:t>27</a:t>
            </a:fld>
            <a:endParaRPr lang="en-CA"/>
          </a:p>
        </p:txBody>
      </p:sp>
      <p:sp>
        <p:nvSpPr>
          <p:cNvPr id="935938"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9359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776330-1392-1A4A-917A-CA5F778B47F4}" type="slidenum">
              <a:rPr lang="en-CA"/>
              <a:pPr/>
              <a:t>28</a:t>
            </a:fld>
            <a:endParaRPr lang="en-CA"/>
          </a:p>
        </p:txBody>
      </p:sp>
      <p:sp>
        <p:nvSpPr>
          <p:cNvPr id="857090"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8570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2757EA-BABF-CA46-9AEC-0AF81AF5E0DC}" type="slidenum">
              <a:rPr lang="en-CA"/>
              <a:pPr/>
              <a:t>29</a:t>
            </a:fld>
            <a:endParaRPr lang="en-CA"/>
          </a:p>
        </p:txBody>
      </p:sp>
      <p:sp>
        <p:nvSpPr>
          <p:cNvPr id="937986"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9379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FDCBA6-634B-8843-B80B-E20116F666C7}" type="slidenum">
              <a:rPr lang="en-CA"/>
              <a:pPr/>
              <a:t>30</a:t>
            </a:fld>
            <a:endParaRPr lang="en-CA"/>
          </a:p>
        </p:txBody>
      </p:sp>
      <p:sp>
        <p:nvSpPr>
          <p:cNvPr id="940034"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940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E87F02-10B8-3B4C-94C6-024449E22D01}" type="slidenum">
              <a:rPr lang="en-CA"/>
              <a:pPr/>
              <a:t>31</a:t>
            </a:fld>
            <a:endParaRPr lang="en-CA"/>
          </a:p>
        </p:txBody>
      </p:sp>
      <p:sp>
        <p:nvSpPr>
          <p:cNvPr id="859138"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8591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40B9BA-8588-564E-98F1-3104AC790CE2}" type="slidenum">
              <a:rPr lang="en-CA"/>
              <a:pPr/>
              <a:t>32</a:t>
            </a:fld>
            <a:endParaRPr lang="en-CA"/>
          </a:p>
        </p:txBody>
      </p:sp>
      <p:sp>
        <p:nvSpPr>
          <p:cNvPr id="942082"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942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1EBDE7-4F16-264E-8FC7-CBA4303C9221}" type="slidenum">
              <a:rPr lang="en-CA"/>
              <a:pPr/>
              <a:t>33</a:t>
            </a:fld>
            <a:endParaRPr lang="en-CA"/>
          </a:p>
        </p:txBody>
      </p:sp>
      <p:sp>
        <p:nvSpPr>
          <p:cNvPr id="861186"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8611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48A10F-A607-F240-A573-72588A1EE2AB}" type="slidenum">
              <a:rPr lang="en-CA"/>
              <a:pPr/>
              <a:t>34</a:t>
            </a:fld>
            <a:endParaRPr lang="en-CA"/>
          </a:p>
        </p:txBody>
      </p:sp>
      <p:sp>
        <p:nvSpPr>
          <p:cNvPr id="944130"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9441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454C7E-9E24-C444-9B52-6F850E6AAE46}" type="slidenum">
              <a:rPr lang="en-CA"/>
              <a:pPr/>
              <a:t>7</a:t>
            </a:fld>
            <a:endParaRPr lang="en-CA"/>
          </a:p>
        </p:txBody>
      </p:sp>
      <p:sp>
        <p:nvSpPr>
          <p:cNvPr id="908290"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9082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1DBFBE-35EF-EE4B-ACB6-102DC37A9411}" type="slidenum">
              <a:rPr lang="en-CA"/>
              <a:pPr/>
              <a:t>35</a:t>
            </a:fld>
            <a:endParaRPr lang="en-CA"/>
          </a:p>
        </p:txBody>
      </p:sp>
      <p:sp>
        <p:nvSpPr>
          <p:cNvPr id="863234"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8632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4BF320-1BD1-2B43-9EE0-4EAE02E98C1E}" type="slidenum">
              <a:rPr lang="en-CA"/>
              <a:pPr/>
              <a:t>36</a:t>
            </a:fld>
            <a:endParaRPr lang="en-CA"/>
          </a:p>
        </p:txBody>
      </p:sp>
      <p:sp>
        <p:nvSpPr>
          <p:cNvPr id="865282"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8652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A3D9AA-6BB7-8C40-81F2-9E62A2BC9B0F}" type="slidenum">
              <a:rPr lang="en-CA"/>
              <a:pPr/>
              <a:t>37</a:t>
            </a:fld>
            <a:endParaRPr lang="en-CA"/>
          </a:p>
        </p:txBody>
      </p:sp>
      <p:sp>
        <p:nvSpPr>
          <p:cNvPr id="867330"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867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84B4B1-6F5B-434B-B6EB-5FEF9B11D145}" type="slidenum">
              <a:rPr lang="en-CA"/>
              <a:pPr/>
              <a:t>38</a:t>
            </a:fld>
            <a:endParaRPr lang="en-CA"/>
          </a:p>
        </p:txBody>
      </p:sp>
      <p:sp>
        <p:nvSpPr>
          <p:cNvPr id="869378"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8693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2CF50B-CF8B-4248-A8CB-CBFDEF6365D4}" type="slidenum">
              <a:rPr lang="en-CA"/>
              <a:pPr/>
              <a:t>39</a:t>
            </a:fld>
            <a:endParaRPr lang="en-CA"/>
          </a:p>
        </p:txBody>
      </p:sp>
      <p:sp>
        <p:nvSpPr>
          <p:cNvPr id="871426"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871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8A248-FFB1-B64E-A008-428E99EEE011}" type="slidenum">
              <a:rPr lang="en-CA"/>
              <a:pPr/>
              <a:t>40</a:t>
            </a:fld>
            <a:endParaRPr lang="en-CA"/>
          </a:p>
        </p:txBody>
      </p:sp>
      <p:sp>
        <p:nvSpPr>
          <p:cNvPr id="873474"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873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71F72E-0B3C-F641-B219-F6CCD3E3DFBC}" type="slidenum">
              <a:rPr lang="en-CA"/>
              <a:pPr/>
              <a:t>41</a:t>
            </a:fld>
            <a:endParaRPr lang="en-CA"/>
          </a:p>
        </p:txBody>
      </p:sp>
      <p:sp>
        <p:nvSpPr>
          <p:cNvPr id="875522"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8755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31F44E-15BC-9F4D-9FE7-A04E211F6151}" type="slidenum">
              <a:rPr lang="en-CA"/>
              <a:pPr/>
              <a:t>42</a:t>
            </a:fld>
            <a:endParaRPr lang="en-CA"/>
          </a:p>
        </p:txBody>
      </p:sp>
      <p:sp>
        <p:nvSpPr>
          <p:cNvPr id="877570"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8775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559683-2537-D342-AA9C-8A27F9722362}" type="slidenum">
              <a:rPr lang="en-CA"/>
              <a:pPr/>
              <a:t>43</a:t>
            </a:fld>
            <a:endParaRPr lang="en-CA"/>
          </a:p>
        </p:txBody>
      </p:sp>
      <p:sp>
        <p:nvSpPr>
          <p:cNvPr id="879618"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87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542EE5-6A78-C647-8D3B-92B4AE516664}" type="slidenum">
              <a:rPr lang="en-CA"/>
              <a:pPr/>
              <a:t>44</a:t>
            </a:fld>
            <a:endParaRPr lang="en-CA"/>
          </a:p>
        </p:txBody>
      </p:sp>
      <p:sp>
        <p:nvSpPr>
          <p:cNvPr id="881666"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8816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E5403C-E70F-0B44-9BF9-C46EB68BEAED}" type="slidenum">
              <a:rPr lang="en-CA"/>
              <a:pPr/>
              <a:t>8</a:t>
            </a:fld>
            <a:endParaRPr lang="en-CA"/>
          </a:p>
        </p:txBody>
      </p:sp>
      <p:sp>
        <p:nvSpPr>
          <p:cNvPr id="828418"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828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6B680B-085A-204C-B20A-FC4F7C0AF7CE}" type="slidenum">
              <a:rPr lang="en-CA"/>
              <a:pPr/>
              <a:t>45</a:t>
            </a:fld>
            <a:endParaRPr lang="en-CA"/>
          </a:p>
        </p:txBody>
      </p:sp>
      <p:sp>
        <p:nvSpPr>
          <p:cNvPr id="950274"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9502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6234F3-E2D0-0A4B-A550-3744C59F5A8B}" type="slidenum">
              <a:rPr lang="en-CA"/>
              <a:pPr/>
              <a:t>46</a:t>
            </a:fld>
            <a:endParaRPr lang="en-CA"/>
          </a:p>
        </p:txBody>
      </p:sp>
      <p:sp>
        <p:nvSpPr>
          <p:cNvPr id="883714"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8837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B8600F-2423-A843-884B-DDC43A3415CA}" type="slidenum">
              <a:rPr lang="en-CA"/>
              <a:pPr/>
              <a:t>47</a:t>
            </a:fld>
            <a:endParaRPr lang="en-CA"/>
          </a:p>
        </p:txBody>
      </p:sp>
      <p:sp>
        <p:nvSpPr>
          <p:cNvPr id="885762"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8857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B8C1A6-F2BA-324F-BF1C-CDDF4156E4F6}" type="slidenum">
              <a:rPr lang="en-CA"/>
              <a:pPr/>
              <a:t>48</a:t>
            </a:fld>
            <a:endParaRPr lang="en-CA"/>
          </a:p>
        </p:txBody>
      </p:sp>
      <p:sp>
        <p:nvSpPr>
          <p:cNvPr id="887810"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887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2AC3EF-FE90-0947-B117-33075DC632BE}" type="slidenum">
              <a:rPr lang="en-CA"/>
              <a:pPr/>
              <a:t>49</a:t>
            </a:fld>
            <a:endParaRPr lang="en-CA"/>
          </a:p>
        </p:txBody>
      </p:sp>
      <p:sp>
        <p:nvSpPr>
          <p:cNvPr id="889858"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8898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745895-CBBD-3342-9B43-BB479DEAD31D}" type="slidenum">
              <a:rPr lang="en-CA"/>
              <a:pPr/>
              <a:t>50</a:t>
            </a:fld>
            <a:endParaRPr lang="en-CA"/>
          </a:p>
        </p:txBody>
      </p:sp>
      <p:sp>
        <p:nvSpPr>
          <p:cNvPr id="891906"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8919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A0C5DC-7CEF-4C4A-A3F6-EA57DB70D40D}" type="slidenum">
              <a:rPr lang="en-CA"/>
              <a:pPr/>
              <a:t>51</a:t>
            </a:fld>
            <a:endParaRPr lang="en-CA"/>
          </a:p>
        </p:txBody>
      </p:sp>
      <p:sp>
        <p:nvSpPr>
          <p:cNvPr id="952322"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9523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Borrowed: </a:t>
            </a:r>
            <a:r>
              <a:rPr lang="en-US" dirty="0" smtClean="0"/>
              <a:t>Collections of information</a:t>
            </a:r>
          </a:p>
          <a:p>
            <a:r>
              <a:rPr lang="en-US" dirty="0" smtClean="0"/>
              <a:t>Created with logical structures</a:t>
            </a:r>
          </a:p>
          <a:p>
            <a:r>
              <a:rPr lang="en-US" dirty="0" smtClean="0"/>
              <a:t>With logical ties within the information</a:t>
            </a:r>
          </a:p>
          <a:p>
            <a:r>
              <a:rPr lang="en-US" smtClean="0"/>
              <a:t>With built-in integrity constraints</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53</a:t>
            </a:fld>
            <a:endParaRPr lang="en-US"/>
          </a:p>
        </p:txBody>
      </p:sp>
    </p:spTree>
    <p:extLst>
      <p:ext uri="{BB962C8B-B14F-4D97-AF65-F5344CB8AC3E}">
        <p14:creationId xmlns:p14="http://schemas.microsoft.com/office/powerpoint/2010/main" val="36531206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C0E4A00C-95C5-7F43-8942-476DEE33D79E}" type="slidenum">
              <a:rPr lang="en-US"/>
              <a:pPr/>
              <a:t>88</a:t>
            </a:fld>
            <a:endParaRPr lang="en-US"/>
          </a:p>
        </p:txBody>
      </p:sp>
      <p:sp>
        <p:nvSpPr>
          <p:cNvPr id="122882"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122883" name="Rectangle 3"/>
          <p:cNvSpPr>
            <a:spLocks noGrp="1" noChangeArrowheads="1"/>
          </p:cNvSpPr>
          <p:nvPr>
            <p:ph type="body" idx="1"/>
          </p:nvPr>
        </p:nvSpPr>
        <p:spPr/>
        <p:txBody>
          <a:bodyPr/>
          <a:lstStyle/>
          <a:p>
            <a:r>
              <a:rPr lang="en-US"/>
              <a:t>GIS: Geographic Information Systems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30DB1E6-2419-5F4C-BB78-D7C16D0A14D5}" type="slidenum">
              <a:rPr lang="en-US"/>
              <a:pPr/>
              <a:t>89</a:t>
            </a:fld>
            <a:endParaRPr lang="en-US"/>
          </a:p>
        </p:txBody>
      </p:sp>
      <p:sp>
        <p:nvSpPr>
          <p:cNvPr id="125954"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125955" name="Rectangle 3"/>
          <p:cNvSpPr>
            <a:spLocks noGrp="1" noChangeArrowheads="1"/>
          </p:cNvSpPr>
          <p:nvPr>
            <p:ph type="body" idx="1"/>
          </p:nvPr>
        </p:nvSpPr>
        <p:spPr/>
        <p:txBody>
          <a:bodyPr/>
          <a:lstStyle/>
          <a:p>
            <a:r>
              <a:rPr lang="en-US"/>
              <a:t>GIS: Geographic Information Systems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C69260-DDCE-9945-9395-CF3A07BBA43C}" type="slidenum">
              <a:rPr lang="en-CA"/>
              <a:pPr/>
              <a:t>10</a:t>
            </a:fld>
            <a:endParaRPr lang="en-CA"/>
          </a:p>
        </p:txBody>
      </p:sp>
      <p:sp>
        <p:nvSpPr>
          <p:cNvPr id="832514"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832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5AE040-FD53-B348-85FC-341BAADDD898}" type="slidenum">
              <a:rPr lang="en-CA"/>
              <a:pPr/>
              <a:t>11</a:t>
            </a:fld>
            <a:endParaRPr lang="en-CA"/>
          </a:p>
        </p:txBody>
      </p:sp>
      <p:sp>
        <p:nvSpPr>
          <p:cNvPr id="834562"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8345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D1067B-942D-1A4C-800F-A54787FBDB8B}" type="slidenum">
              <a:rPr lang="en-CA"/>
              <a:pPr/>
              <a:t>12</a:t>
            </a:fld>
            <a:endParaRPr lang="en-CA"/>
          </a:p>
        </p:txBody>
      </p:sp>
      <p:sp>
        <p:nvSpPr>
          <p:cNvPr id="913410"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913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3FB07D-CAA0-5940-96B3-187E3D470F45}" type="slidenum">
              <a:rPr lang="en-CA"/>
              <a:pPr/>
              <a:t>13</a:t>
            </a:fld>
            <a:endParaRPr lang="en-CA"/>
          </a:p>
        </p:txBody>
      </p:sp>
      <p:sp>
        <p:nvSpPr>
          <p:cNvPr id="838658"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83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BCC764-AF64-DB43-9EB7-65306D37889C}" type="slidenum">
              <a:rPr lang="en-CA"/>
              <a:pPr/>
              <a:t>14</a:t>
            </a:fld>
            <a:endParaRPr lang="en-CA"/>
          </a:p>
        </p:txBody>
      </p:sp>
      <p:sp>
        <p:nvSpPr>
          <p:cNvPr id="917506"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917507"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1/8/14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1/8/14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1/8/14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1/8/14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1/8/14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1/8/14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1/8/14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1/8/14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1/8/14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2057400"/>
            <a:ext cx="4038600" cy="4068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2057400"/>
            <a:ext cx="4038600" cy="4068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3-</a:t>
            </a:r>
            <a:fld id="{22AD322A-4296-9940-88AF-62EF61B287D4}" type="slidenum">
              <a:rPr lang="en-US"/>
              <a:pPr/>
              <a:t>‹#›</a:t>
            </a:fld>
            <a:endParaRPr lang="en-US"/>
          </a:p>
        </p:txBody>
      </p:sp>
    </p:spTree>
    <p:extLst>
      <p:ext uri="{BB962C8B-B14F-4D97-AF65-F5344CB8AC3E}">
        <p14:creationId xmlns:p14="http://schemas.microsoft.com/office/powerpoint/2010/main" val="586903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1/8/14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303213"/>
            <a:ext cx="7796213" cy="992187"/>
          </a:xfrm>
        </p:spPr>
        <p:txBody>
          <a:bodyPr/>
          <a:lstStyle/>
          <a:p>
            <a:r>
              <a:rPr lang="x-none" smtClean="0"/>
              <a:t>Click to edit Master title style</a:t>
            </a:r>
            <a:endParaRPr lang="en-US"/>
          </a:p>
        </p:txBody>
      </p:sp>
      <p:sp>
        <p:nvSpPr>
          <p:cNvPr id="3" name="Text Placeholder 2"/>
          <p:cNvSpPr>
            <a:spLocks noGrp="1"/>
          </p:cNvSpPr>
          <p:nvPr>
            <p:ph type="body" sz="half" idx="1"/>
          </p:nvPr>
        </p:nvSpPr>
        <p:spPr>
          <a:xfrm>
            <a:off x="239713" y="1600200"/>
            <a:ext cx="4070350" cy="45720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462463" y="1600200"/>
            <a:ext cx="4071937" cy="45720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Slide Number Placeholder 4"/>
          <p:cNvSpPr>
            <a:spLocks noGrp="1"/>
          </p:cNvSpPr>
          <p:nvPr>
            <p:ph type="sldNum" sz="quarter" idx="10"/>
          </p:nvPr>
        </p:nvSpPr>
        <p:spPr>
          <a:xfrm>
            <a:off x="6934200" y="6400800"/>
            <a:ext cx="1905000" cy="457200"/>
          </a:xfrm>
        </p:spPr>
        <p:txBody>
          <a:bodyPr/>
          <a:lstStyle>
            <a:lvl1pPr>
              <a:defRPr/>
            </a:lvl1pPr>
          </a:lstStyle>
          <a:p>
            <a:r>
              <a:rPr lang="en-US"/>
              <a:t>Slide 27- </a:t>
            </a:r>
            <a:fld id="{4D96A56E-DA9D-EC42-9538-179CDC177D69}" type="slidenum">
              <a:rPr lang="en-US"/>
              <a:pPr/>
              <a:t>‹#›</a:t>
            </a:fld>
            <a:endParaRPr lang="en-CA"/>
          </a:p>
        </p:txBody>
      </p:sp>
    </p:spTree>
    <p:extLst>
      <p:ext uri="{BB962C8B-B14F-4D97-AF65-F5344CB8AC3E}">
        <p14:creationId xmlns:p14="http://schemas.microsoft.com/office/powerpoint/2010/main" val="3112208912"/>
      </p:ext>
    </p:extLst>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0"/>
            <a:ext cx="7831138" cy="533400"/>
          </a:xfrm>
        </p:spPr>
        <p:txBody>
          <a:bodyPr/>
          <a:lstStyle/>
          <a:p>
            <a:r>
              <a:rPr lang="x-none" smtClean="0"/>
              <a:t>Click to edit Master title style</a:t>
            </a:r>
            <a:endParaRPr lang="en-US"/>
          </a:p>
        </p:txBody>
      </p:sp>
      <p:sp>
        <p:nvSpPr>
          <p:cNvPr id="3" name="Text Placeholder 2"/>
          <p:cNvSpPr>
            <a:spLocks noGrp="1"/>
          </p:cNvSpPr>
          <p:nvPr>
            <p:ph type="body" sz="half" idx="1"/>
          </p:nvPr>
        </p:nvSpPr>
        <p:spPr>
          <a:xfrm>
            <a:off x="533400" y="1371600"/>
            <a:ext cx="3924300" cy="48768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lipArt Placeholder 3"/>
          <p:cNvSpPr>
            <a:spLocks noGrp="1"/>
          </p:cNvSpPr>
          <p:nvPr>
            <p:ph type="clipArt" sz="half" idx="2"/>
          </p:nvPr>
        </p:nvSpPr>
        <p:spPr>
          <a:xfrm>
            <a:off x="4610100" y="1371600"/>
            <a:ext cx="3924300" cy="4876800"/>
          </a:xfrm>
        </p:spPr>
        <p:txBody>
          <a:bodyPr/>
          <a:lstStyle/>
          <a:p>
            <a:endParaRPr lang="en-US"/>
          </a:p>
        </p:txBody>
      </p:sp>
      <p:sp>
        <p:nvSpPr>
          <p:cNvPr id="5" name="Date Placeholder 4"/>
          <p:cNvSpPr>
            <a:spLocks noGrp="1"/>
          </p:cNvSpPr>
          <p:nvPr>
            <p:ph type="dt" sz="half" idx="10"/>
          </p:nvPr>
        </p:nvSpPr>
        <p:spPr>
          <a:xfrm>
            <a:off x="685800" y="63246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3246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324600"/>
            <a:ext cx="1905000" cy="457200"/>
          </a:xfrm>
        </p:spPr>
        <p:txBody>
          <a:bodyPr/>
          <a:lstStyle>
            <a:lvl1pPr>
              <a:defRPr/>
            </a:lvl1pPr>
          </a:lstStyle>
          <a:p>
            <a:fld id="{5EB71A84-1B93-9D4C-BE57-5B69B3140111}" type="slidenum">
              <a:rPr lang="en-US"/>
              <a:pPr/>
              <a:t>‹#›</a:t>
            </a:fld>
            <a:endParaRPr lang="en-US"/>
          </a:p>
        </p:txBody>
      </p:sp>
    </p:spTree>
    <p:extLst>
      <p:ext uri="{BB962C8B-B14F-4D97-AF65-F5344CB8AC3E}">
        <p14:creationId xmlns:p14="http://schemas.microsoft.com/office/powerpoint/2010/main" val="34216893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DDB244F5-C9E1-D749-88BF-04FA2C82043A}" type="slidenum">
              <a:rPr lang="en-US"/>
              <a:pPr/>
              <a:t>‹#›</a:t>
            </a:fld>
            <a:endParaRPr lang="en-US"/>
          </a:p>
        </p:txBody>
      </p:sp>
    </p:spTree>
    <p:extLst>
      <p:ext uri="{BB962C8B-B14F-4D97-AF65-F5344CB8AC3E}">
        <p14:creationId xmlns:p14="http://schemas.microsoft.com/office/powerpoint/2010/main" val="41176820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0"/>
            <a:ext cx="7831138" cy="533400"/>
          </a:xfrm>
        </p:spPr>
        <p:txBody>
          <a:bodyPr/>
          <a:lstStyle/>
          <a:p>
            <a:r>
              <a:rPr lang="x-none" smtClean="0"/>
              <a:t>Click to edit Master title style</a:t>
            </a:r>
            <a:endParaRPr lang="en-US"/>
          </a:p>
        </p:txBody>
      </p:sp>
      <p:sp>
        <p:nvSpPr>
          <p:cNvPr id="3" name="ClipArt Placeholder 2"/>
          <p:cNvSpPr>
            <a:spLocks noGrp="1"/>
          </p:cNvSpPr>
          <p:nvPr>
            <p:ph type="clipArt" sz="half" idx="1"/>
          </p:nvPr>
        </p:nvSpPr>
        <p:spPr>
          <a:xfrm>
            <a:off x="533400" y="1371600"/>
            <a:ext cx="3924300" cy="4876800"/>
          </a:xfrm>
        </p:spPr>
        <p:txBody>
          <a:bodyPr/>
          <a:lstStyle/>
          <a:p>
            <a:endParaRPr lang="en-US"/>
          </a:p>
        </p:txBody>
      </p:sp>
      <p:sp>
        <p:nvSpPr>
          <p:cNvPr id="4" name="Text Placeholder 3"/>
          <p:cNvSpPr>
            <a:spLocks noGrp="1"/>
          </p:cNvSpPr>
          <p:nvPr>
            <p:ph type="body" sz="half" idx="2"/>
          </p:nvPr>
        </p:nvSpPr>
        <p:spPr>
          <a:xfrm>
            <a:off x="4610100" y="1371600"/>
            <a:ext cx="3924300" cy="48768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a:xfrm>
            <a:off x="685800" y="63246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3246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324600"/>
            <a:ext cx="1905000" cy="457200"/>
          </a:xfrm>
        </p:spPr>
        <p:txBody>
          <a:bodyPr/>
          <a:lstStyle>
            <a:lvl1pPr>
              <a:defRPr/>
            </a:lvl1pPr>
          </a:lstStyle>
          <a:p>
            <a:fld id="{285B344C-24A2-0F47-8D23-DF6966B47249}" type="slidenum">
              <a:rPr lang="en-US"/>
              <a:pPr/>
              <a:t>‹#›</a:t>
            </a:fld>
            <a:endParaRPr lang="en-US"/>
          </a:p>
        </p:txBody>
      </p:sp>
    </p:spTree>
    <p:extLst>
      <p:ext uri="{BB962C8B-B14F-4D97-AF65-F5344CB8AC3E}">
        <p14:creationId xmlns:p14="http://schemas.microsoft.com/office/powerpoint/2010/main" val="2695223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1/8/14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1/8/14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1/8/14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1/8/14</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1/8/14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1/8/14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1/8/14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26"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1/8/14</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6"/>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69" r:id="rId19"/>
    <p:sldLayoutId id="2147483670" r:id="rId20"/>
    <p:sldLayoutId id="2147483671" r:id="rId21"/>
    <p:sldLayoutId id="2147483672" r:id="rId22"/>
    <p:sldLayoutId id="2147483673" r:id="rId23"/>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4.w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5.w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36.wmf"/><Relationship Id="rId3" Type="http://schemas.openxmlformats.org/officeDocument/2006/relationships/image" Target="../media/image37.w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7.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w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w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26.w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2.xml"/><Relationship Id="rId2" Type="http://schemas.openxmlformats.org/officeDocument/2006/relationships/image" Target="../media/image27.w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0.w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1.w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2.w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t>Data Storage</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2014</a:t>
            </a:r>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r>
              <a:rPr lang="en-US"/>
              <a:t>Slide 27- </a:t>
            </a:r>
            <a:fld id="{567D550B-D891-D647-99B8-8B7D6BE7C57A}" type="slidenum">
              <a:rPr lang="en-US"/>
              <a:pPr/>
              <a:t>10</a:t>
            </a:fld>
            <a:endParaRPr lang="en-CA"/>
          </a:p>
        </p:txBody>
      </p:sp>
      <p:sp>
        <p:nvSpPr>
          <p:cNvPr id="831493" name="Rectangle 5"/>
          <p:cNvSpPr>
            <a:spLocks noGrp="1" noChangeArrowheads="1"/>
          </p:cNvSpPr>
          <p:nvPr>
            <p:ph type="title"/>
          </p:nvPr>
        </p:nvSpPr>
        <p:spPr>
          <a:solidFill>
            <a:srgbClr val="618091"/>
          </a:solidFill>
        </p:spPr>
        <p:txBody>
          <a:bodyPr/>
          <a:lstStyle/>
          <a:p>
            <a:r>
              <a:rPr lang="en-US" dirty="0"/>
              <a:t>XML Hierarchical (Tree) Data Model </a:t>
            </a:r>
            <a:br>
              <a:rPr lang="en-US" dirty="0"/>
            </a:br>
            <a:endParaRPr lang="en-US" dirty="0"/>
          </a:p>
        </p:txBody>
      </p:sp>
      <p:sp>
        <p:nvSpPr>
          <p:cNvPr id="831495" name="Rectangle 7"/>
          <p:cNvSpPr>
            <a:spLocks noGrp="1" noChangeArrowheads="1"/>
          </p:cNvSpPr>
          <p:nvPr>
            <p:ph type="body" sz="half" idx="1"/>
          </p:nvPr>
        </p:nvSpPr>
        <p:spPr/>
        <p:txBody>
          <a:bodyPr/>
          <a:lstStyle/>
          <a:p>
            <a:r>
              <a:rPr lang="en-US"/>
              <a:t>FIGURE 27.3</a:t>
            </a:r>
            <a:br>
              <a:rPr lang="en-US"/>
            </a:br>
            <a:r>
              <a:rPr lang="en-US"/>
              <a:t>A complex XML element called &lt;projects&gt;</a:t>
            </a:r>
          </a:p>
        </p:txBody>
      </p:sp>
      <p:pic>
        <p:nvPicPr>
          <p:cNvPr id="831491"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878388" y="1600200"/>
            <a:ext cx="2487612" cy="5029200"/>
          </a:xfrm>
        </p:spPr>
      </p:pic>
    </p:spTree>
    <p:extLst>
      <p:ext uri="{BB962C8B-B14F-4D97-AF65-F5344CB8AC3E}">
        <p14:creationId xmlns:p14="http://schemas.microsoft.com/office/powerpoint/2010/main" val="1254506919"/>
      </p:ext>
    </p:extLst>
  </p:cSld>
  <p:clrMapOvr>
    <a:masterClrMapping/>
  </p:clrMapOvr>
  <p:transition xmlns:p14="http://schemas.microsoft.com/office/powerpoint/2010/mai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a:t>1.6.4 File Organization and Indices</a:t>
            </a:r>
          </a:p>
        </p:txBody>
      </p:sp>
      <p:pic>
        <p:nvPicPr>
          <p:cNvPr id="98308" name="Picture 4" descr="C:\personal\book\Chap1\Fig10.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3581400"/>
            <a:ext cx="6229350" cy="3057525"/>
          </a:xfrm>
          <a:prstGeom prst="rect">
            <a:avLst/>
          </a:prstGeom>
          <a:noFill/>
          <a:extLst>
            <a:ext uri="{909E8E84-426E-40dd-AFC4-6F175D3DCCD1}">
              <a14:hiddenFill xmlns:a14="http://schemas.microsoft.com/office/drawing/2010/main">
                <a:solidFill>
                  <a:srgbClr val="FFFFFF"/>
                </a:solidFill>
              </a14:hiddenFill>
            </a:ext>
          </a:extLst>
        </p:spPr>
      </p:pic>
      <p:sp>
        <p:nvSpPr>
          <p:cNvPr id="98309" name="Text Box 5"/>
          <p:cNvSpPr txBox="1">
            <a:spLocks noChangeArrowheads="1"/>
          </p:cNvSpPr>
          <p:nvPr/>
        </p:nvSpPr>
        <p:spPr bwMode="auto">
          <a:xfrm>
            <a:off x="288925" y="6213475"/>
            <a:ext cx="1200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Times New Roman" charset="0"/>
              </a:rPr>
              <a:t>Fig 1.10</a:t>
            </a:r>
          </a:p>
        </p:txBody>
      </p:sp>
      <p:sp>
        <p:nvSpPr>
          <p:cNvPr id="98310" name="Text Box 6"/>
          <p:cNvSpPr txBox="1">
            <a:spLocks noChangeArrowheads="1"/>
          </p:cNvSpPr>
          <p:nvPr/>
        </p:nvSpPr>
        <p:spPr bwMode="auto">
          <a:xfrm>
            <a:off x="433388" y="1524000"/>
            <a:ext cx="7254875"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Char char="•"/>
            </a:pPr>
            <a:r>
              <a:rPr lang="en-US">
                <a:latin typeface="Times New Roman" charset="0"/>
              </a:rPr>
              <a:t> A difference between GIS and SDBMS assumptions</a:t>
            </a:r>
          </a:p>
          <a:p>
            <a:pPr lvl="1">
              <a:buFontTx/>
              <a:buChar char="•"/>
            </a:pPr>
            <a:r>
              <a:rPr lang="en-US" sz="2000">
                <a:latin typeface="Times New Roman" charset="0"/>
              </a:rPr>
              <a:t>GIS algorithms: dataset is loaded in main memory (Fig. 1.10(a))</a:t>
            </a:r>
          </a:p>
          <a:p>
            <a:pPr lvl="1">
              <a:buFontTx/>
              <a:buChar char="•"/>
            </a:pPr>
            <a:r>
              <a:rPr lang="en-US" sz="2000">
                <a:latin typeface="Times New Roman" charset="0"/>
              </a:rPr>
              <a:t>SDBMS: dataset is on secondary storage e.g disk (Fig. 1.10(b))</a:t>
            </a:r>
          </a:p>
          <a:p>
            <a:pPr lvl="1">
              <a:buFontTx/>
              <a:buChar char="•"/>
            </a:pPr>
            <a:r>
              <a:rPr lang="en-US" sz="2000">
                <a:latin typeface="Times New Roman" charset="0"/>
              </a:rPr>
              <a:t>SDBMS uses space filling curves and spatial indices </a:t>
            </a:r>
          </a:p>
          <a:p>
            <a:pPr lvl="2">
              <a:buFontTx/>
              <a:buChar char="•"/>
            </a:pPr>
            <a:r>
              <a:rPr lang="en-US" sz="2000">
                <a:latin typeface="Times New Roman" charset="0"/>
              </a:rPr>
              <a:t>to efficiently search disk resident large spatial datasets</a:t>
            </a:r>
            <a:endParaRPr lang="en-US">
              <a:latin typeface="Times New Roman" charset="0"/>
            </a:endParaRPr>
          </a:p>
        </p:txBody>
      </p:sp>
    </p:spTree>
    <p:extLst>
      <p:ext uri="{BB962C8B-B14F-4D97-AF65-F5344CB8AC3E}">
        <p14:creationId xmlns:p14="http://schemas.microsoft.com/office/powerpoint/2010/main" val="19450782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Organizing spatial data with space filling curves </a:t>
            </a:r>
          </a:p>
        </p:txBody>
      </p:sp>
      <p:pic>
        <p:nvPicPr>
          <p:cNvPr id="92163" name="Picture 3" descr="C:\Documents and Settings\Sanjay\spatial\book\BookPPT\Chap1\Fig111.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4419600"/>
            <a:ext cx="3689350" cy="1814513"/>
          </a:xfrm>
          <a:prstGeom prst="rect">
            <a:avLst/>
          </a:prstGeom>
          <a:noFill/>
          <a:extLst>
            <a:ext uri="{909E8E84-426E-40dd-AFC4-6F175D3DCCD1}">
              <a14:hiddenFill xmlns:a14="http://schemas.microsoft.com/office/drawing/2010/main">
                <a:solidFill>
                  <a:srgbClr val="FFFFFF"/>
                </a:solidFill>
              </a14:hiddenFill>
            </a:ext>
          </a:extLst>
        </p:spPr>
      </p:pic>
      <p:sp>
        <p:nvSpPr>
          <p:cNvPr id="92165" name="Text Box 5"/>
          <p:cNvSpPr txBox="1">
            <a:spLocks noChangeArrowheads="1"/>
          </p:cNvSpPr>
          <p:nvPr/>
        </p:nvSpPr>
        <p:spPr bwMode="auto">
          <a:xfrm>
            <a:off x="6096000" y="6172200"/>
            <a:ext cx="1200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Times New Roman" charset="0"/>
              </a:rPr>
              <a:t>Fig 1.11</a:t>
            </a:r>
          </a:p>
        </p:txBody>
      </p:sp>
      <p:sp>
        <p:nvSpPr>
          <p:cNvPr id="92166" name="Text Box 6"/>
          <p:cNvSpPr txBox="1">
            <a:spLocks noChangeArrowheads="1"/>
          </p:cNvSpPr>
          <p:nvPr/>
        </p:nvSpPr>
        <p:spPr bwMode="auto">
          <a:xfrm>
            <a:off x="1203325" y="14128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US">
              <a:latin typeface="Times New Roman" charset="0"/>
            </a:endParaRPr>
          </a:p>
        </p:txBody>
      </p:sp>
      <p:sp>
        <p:nvSpPr>
          <p:cNvPr id="92167" name="Text Box 7"/>
          <p:cNvSpPr txBox="1">
            <a:spLocks noChangeArrowheads="1"/>
          </p:cNvSpPr>
          <p:nvPr/>
        </p:nvSpPr>
        <p:spPr bwMode="auto">
          <a:xfrm>
            <a:off x="517525" y="1489075"/>
            <a:ext cx="8321675" cy="234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Char char="•"/>
            </a:pPr>
            <a:r>
              <a:rPr lang="en-US">
                <a:latin typeface="Times New Roman" charset="0"/>
              </a:rPr>
              <a:t>Issue:</a:t>
            </a:r>
          </a:p>
          <a:p>
            <a:pPr lvl="1">
              <a:buFontTx/>
              <a:buChar char="•"/>
            </a:pPr>
            <a:r>
              <a:rPr lang="en-US" sz="2000">
                <a:latin typeface="Times New Roman" charset="0"/>
              </a:rPr>
              <a:t>Sorting is not naturally defined on spatial data</a:t>
            </a:r>
          </a:p>
          <a:p>
            <a:pPr lvl="1">
              <a:buFontTx/>
              <a:buChar char="•"/>
            </a:pPr>
            <a:r>
              <a:rPr lang="en-US" sz="2000">
                <a:latin typeface="Times New Roman" charset="0"/>
              </a:rPr>
              <a:t>Many efficient search methods are based on sorting datasets</a:t>
            </a:r>
            <a:r>
              <a:rPr lang="en-US">
                <a:latin typeface="Times New Roman" charset="0"/>
              </a:rPr>
              <a:t> </a:t>
            </a:r>
          </a:p>
          <a:p>
            <a:pPr>
              <a:buFontTx/>
              <a:buChar char="•"/>
            </a:pPr>
            <a:r>
              <a:rPr lang="en-US">
                <a:latin typeface="Times New Roman" charset="0"/>
              </a:rPr>
              <a:t>Space filling curves</a:t>
            </a:r>
          </a:p>
          <a:p>
            <a:pPr lvl="1">
              <a:buFontTx/>
              <a:buChar char="•"/>
            </a:pPr>
            <a:r>
              <a:rPr lang="en-US" sz="2000">
                <a:latin typeface="Times New Roman" charset="0"/>
              </a:rPr>
              <a:t>Impose an ordering on the locations in a multi-dimensional space</a:t>
            </a:r>
          </a:p>
          <a:p>
            <a:pPr lvl="1">
              <a:buFontTx/>
              <a:buChar char="•"/>
            </a:pPr>
            <a:r>
              <a:rPr lang="en-US" sz="2000">
                <a:latin typeface="Times New Roman" charset="0"/>
              </a:rPr>
              <a:t>Examples: row-order (Fig. 1.11(a), z-order (Fig 1.11(b))</a:t>
            </a:r>
          </a:p>
          <a:p>
            <a:pPr lvl="1">
              <a:buFontTx/>
              <a:buChar char="•"/>
            </a:pPr>
            <a:r>
              <a:rPr lang="en-US" sz="2000">
                <a:latin typeface="Times New Roman" charset="0"/>
              </a:rPr>
              <a:t> Allow use of traditional efficient search methods on spatial data</a:t>
            </a:r>
            <a:endParaRPr lang="en-US">
              <a:latin typeface="Times New Roman" charset="0"/>
            </a:endParaRPr>
          </a:p>
        </p:txBody>
      </p:sp>
    </p:spTree>
    <p:extLst>
      <p:ext uri="{BB962C8B-B14F-4D97-AF65-F5344CB8AC3E}">
        <p14:creationId xmlns:p14="http://schemas.microsoft.com/office/powerpoint/2010/main" val="36613963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Spatial Indexing: Search Data-Structures</a:t>
            </a:r>
          </a:p>
        </p:txBody>
      </p:sp>
      <p:pic>
        <p:nvPicPr>
          <p:cNvPr id="94213" name="Picture 5" descr="C:\Documents and Settings\Sanjay\spatial\book\BookPPT\Chap1\Fig113.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352800"/>
            <a:ext cx="4267200" cy="3078163"/>
          </a:xfrm>
          <a:prstGeom prst="rect">
            <a:avLst/>
          </a:prstGeom>
          <a:noFill/>
          <a:extLst>
            <a:ext uri="{909E8E84-426E-40dd-AFC4-6F175D3DCCD1}">
              <a14:hiddenFill xmlns:a14="http://schemas.microsoft.com/office/drawing/2010/main">
                <a:solidFill>
                  <a:srgbClr val="FFFFFF"/>
                </a:solidFill>
              </a14:hiddenFill>
            </a:ext>
          </a:extLst>
        </p:spPr>
      </p:pic>
      <p:pic>
        <p:nvPicPr>
          <p:cNvPr id="94214" name="Picture 6" descr="C:\Documents and Settings\Sanjay\spatial\book\BookPPT\Chap1\Fig112.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57600"/>
            <a:ext cx="4267200" cy="2573338"/>
          </a:xfrm>
          <a:prstGeom prst="rect">
            <a:avLst/>
          </a:prstGeom>
          <a:noFill/>
          <a:extLst>
            <a:ext uri="{909E8E84-426E-40dd-AFC4-6F175D3DCCD1}">
              <a14:hiddenFill xmlns:a14="http://schemas.microsoft.com/office/drawing/2010/main">
                <a:solidFill>
                  <a:srgbClr val="FFFFFF"/>
                </a:solidFill>
              </a14:hiddenFill>
            </a:ext>
          </a:extLst>
        </p:spPr>
      </p:pic>
      <p:sp>
        <p:nvSpPr>
          <p:cNvPr id="94216" name="Text Box 8"/>
          <p:cNvSpPr txBox="1">
            <a:spLocks noChangeArrowheads="1"/>
          </p:cNvSpPr>
          <p:nvPr/>
        </p:nvSpPr>
        <p:spPr bwMode="auto">
          <a:xfrm>
            <a:off x="6172200" y="6172200"/>
            <a:ext cx="2273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Times New Roman" charset="0"/>
              </a:rPr>
              <a:t>Fig. 1.13: R- tree</a:t>
            </a:r>
          </a:p>
        </p:txBody>
      </p:sp>
      <p:sp>
        <p:nvSpPr>
          <p:cNvPr id="94217" name="Text Box 9"/>
          <p:cNvSpPr txBox="1">
            <a:spLocks noChangeArrowheads="1"/>
          </p:cNvSpPr>
          <p:nvPr/>
        </p:nvSpPr>
        <p:spPr bwMode="auto">
          <a:xfrm>
            <a:off x="212725" y="6137275"/>
            <a:ext cx="2120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Times New Roman" charset="0"/>
              </a:rPr>
              <a:t>Fig 1.12: B-tree</a:t>
            </a:r>
          </a:p>
        </p:txBody>
      </p:sp>
      <p:sp>
        <p:nvSpPr>
          <p:cNvPr id="94218" name="Text Box 10"/>
          <p:cNvSpPr txBox="1">
            <a:spLocks noChangeArrowheads="1"/>
          </p:cNvSpPr>
          <p:nvPr/>
        </p:nvSpPr>
        <p:spPr bwMode="auto">
          <a:xfrm>
            <a:off x="517525" y="1260475"/>
            <a:ext cx="7966075" cy="301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Char char="•"/>
            </a:pPr>
            <a:r>
              <a:rPr lang="en-US">
                <a:latin typeface="Times New Roman" charset="0"/>
              </a:rPr>
              <a:t>Choice for spatial indexing:</a:t>
            </a:r>
          </a:p>
          <a:p>
            <a:pPr lvl="1">
              <a:buFontTx/>
              <a:buChar char="•"/>
            </a:pPr>
            <a:r>
              <a:rPr lang="en-US" sz="2000">
                <a:latin typeface="Times New Roman" charset="0"/>
              </a:rPr>
              <a:t>B-tree is a hierarchical collection of ranges of linear keys, e.g. numbers</a:t>
            </a:r>
            <a:endParaRPr lang="en-US">
              <a:latin typeface="Times New Roman" charset="0"/>
            </a:endParaRPr>
          </a:p>
          <a:p>
            <a:pPr lvl="1">
              <a:buFontTx/>
              <a:buChar char="•"/>
            </a:pPr>
            <a:r>
              <a:rPr lang="en-US" sz="2000">
                <a:latin typeface="Times New Roman" charset="0"/>
              </a:rPr>
              <a:t>B-tree index is used for efficient search of traditional data</a:t>
            </a:r>
          </a:p>
          <a:p>
            <a:pPr lvl="1">
              <a:buFontTx/>
              <a:buChar char="•"/>
            </a:pPr>
            <a:r>
              <a:rPr lang="en-US" sz="2000">
                <a:latin typeface="Times New Roman" charset="0"/>
              </a:rPr>
              <a:t>B-tree can be used with space filling curve on spatial data</a:t>
            </a:r>
          </a:p>
          <a:p>
            <a:pPr lvl="1">
              <a:buFontTx/>
              <a:buChar char="•"/>
            </a:pPr>
            <a:r>
              <a:rPr lang="en-US" sz="2000">
                <a:latin typeface="Times New Roman" charset="0"/>
              </a:rPr>
              <a:t>R-tree provides better search performance yet!</a:t>
            </a:r>
          </a:p>
          <a:p>
            <a:pPr lvl="1">
              <a:buFontTx/>
              <a:buChar char="•"/>
            </a:pPr>
            <a:r>
              <a:rPr lang="en-US" sz="2000">
                <a:latin typeface="Times New Roman" charset="0"/>
              </a:rPr>
              <a:t>R-tree is a hierarchical collection of rectangles</a:t>
            </a:r>
          </a:p>
          <a:p>
            <a:pPr lvl="1">
              <a:buFontTx/>
              <a:buChar char="•"/>
            </a:pPr>
            <a:r>
              <a:rPr lang="en-US" sz="2000">
                <a:latin typeface="Times New Roman" charset="0"/>
              </a:rPr>
              <a:t>More details in chapter 4</a:t>
            </a:r>
            <a:endParaRPr lang="en-US">
              <a:latin typeface="Times New Roman" charset="0"/>
            </a:endParaRPr>
          </a:p>
          <a:p>
            <a:pPr>
              <a:buFontTx/>
              <a:buChar char="•"/>
            </a:pPr>
            <a:endParaRPr lang="en-US">
              <a:latin typeface="Times New Roman" charset="0"/>
            </a:endParaRPr>
          </a:p>
          <a:p>
            <a:endParaRPr lang="en-US">
              <a:latin typeface="Times New Roman" charset="0"/>
            </a:endParaRPr>
          </a:p>
        </p:txBody>
      </p:sp>
    </p:spTree>
    <p:extLst>
      <p:ext uri="{BB962C8B-B14F-4D97-AF65-F5344CB8AC3E}">
        <p14:creationId xmlns:p14="http://schemas.microsoft.com/office/powerpoint/2010/main" val="36975693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a:t>1.6.5 Query Optimization</a:t>
            </a:r>
          </a:p>
        </p:txBody>
      </p:sp>
      <p:sp>
        <p:nvSpPr>
          <p:cNvPr id="102403" name="Text Box 3"/>
          <p:cNvSpPr txBox="1">
            <a:spLocks noChangeArrowheads="1"/>
          </p:cNvSpPr>
          <p:nvPr/>
        </p:nvSpPr>
        <p:spPr bwMode="auto">
          <a:xfrm>
            <a:off x="685800" y="1524000"/>
            <a:ext cx="7272338"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Char char="•"/>
            </a:pPr>
            <a:r>
              <a:rPr lang="en-US">
                <a:latin typeface="Times New Roman" charset="0"/>
              </a:rPr>
              <a:t>Query Optimization	</a:t>
            </a:r>
          </a:p>
          <a:p>
            <a:pPr lvl="1">
              <a:buFontTx/>
              <a:buChar char="•"/>
            </a:pPr>
            <a:r>
              <a:rPr lang="en-US" sz="2000">
                <a:latin typeface="Times New Roman" charset="0"/>
              </a:rPr>
              <a:t> A spatial operation can be processed using different strategies</a:t>
            </a:r>
          </a:p>
          <a:p>
            <a:pPr lvl="1">
              <a:buFontTx/>
              <a:buChar char="•"/>
            </a:pPr>
            <a:r>
              <a:rPr lang="en-US" sz="2000">
                <a:latin typeface="Times New Roman" charset="0"/>
              </a:rPr>
              <a:t> Computation cost of each strategy depends on many parameters</a:t>
            </a:r>
          </a:p>
          <a:p>
            <a:pPr lvl="1">
              <a:buFontTx/>
              <a:buChar char="•"/>
            </a:pPr>
            <a:r>
              <a:rPr lang="en-US" sz="2000">
                <a:latin typeface="Times New Roman" charset="0"/>
              </a:rPr>
              <a:t>Query optimization is the process of </a:t>
            </a:r>
          </a:p>
          <a:p>
            <a:pPr lvl="2">
              <a:buFontTx/>
              <a:buChar char="•"/>
            </a:pPr>
            <a:r>
              <a:rPr lang="en-US" sz="2000">
                <a:latin typeface="Times New Roman" charset="0"/>
              </a:rPr>
              <a:t>ordering operations in a query and</a:t>
            </a:r>
          </a:p>
          <a:p>
            <a:pPr lvl="2">
              <a:buFontTx/>
              <a:buChar char="•"/>
            </a:pPr>
            <a:r>
              <a:rPr lang="en-US" sz="2000">
                <a:latin typeface="Times New Roman" charset="0"/>
              </a:rPr>
              <a:t>selecting efficient strategy for each operation</a:t>
            </a:r>
          </a:p>
          <a:p>
            <a:pPr lvl="2">
              <a:buFontTx/>
              <a:buChar char="•"/>
            </a:pPr>
            <a:r>
              <a:rPr lang="en-US" sz="2000">
                <a:latin typeface="Times New Roman" charset="0"/>
              </a:rPr>
              <a:t>based on the details of a given dataset</a:t>
            </a:r>
          </a:p>
          <a:p>
            <a:pPr>
              <a:buFontTx/>
              <a:buChar char="•"/>
            </a:pPr>
            <a:r>
              <a:rPr lang="en-US">
                <a:latin typeface="Times New Roman" charset="0"/>
              </a:rPr>
              <a:t>Example Query:</a:t>
            </a:r>
          </a:p>
          <a:p>
            <a:pPr lvl="1"/>
            <a:r>
              <a:rPr lang="en-US" sz="2000">
                <a:latin typeface="Times New Roman" charset="0"/>
              </a:rPr>
              <a:t>SELECT S.name	FROM Senator S, Business B</a:t>
            </a:r>
          </a:p>
          <a:p>
            <a:pPr lvl="1"/>
            <a:r>
              <a:rPr lang="en-US" sz="2000">
                <a:latin typeface="Times New Roman" charset="0"/>
              </a:rPr>
              <a:t>WHERE S.soc-sec = B.soc-sec AND S.gender = </a:t>
            </a:r>
            <a:r>
              <a:rPr lang="ja-JP" altLang="en-US" sz="2000">
                <a:latin typeface="Arial"/>
              </a:rPr>
              <a:t>‘</a:t>
            </a:r>
            <a:r>
              <a:rPr lang="en-US" sz="2000">
                <a:latin typeface="Times New Roman" charset="0"/>
              </a:rPr>
              <a:t>Female</a:t>
            </a:r>
            <a:r>
              <a:rPr lang="ja-JP" altLang="en-US" sz="2000">
                <a:latin typeface="Arial"/>
              </a:rPr>
              <a:t>’</a:t>
            </a:r>
            <a:endParaRPr lang="en-US" sz="2000">
              <a:latin typeface="Times New Roman" charset="0"/>
            </a:endParaRPr>
          </a:p>
          <a:p>
            <a:pPr>
              <a:buFontTx/>
              <a:buChar char="•"/>
            </a:pPr>
            <a:r>
              <a:rPr lang="en-US">
                <a:latin typeface="Times New Roman" charset="0"/>
              </a:rPr>
              <a:t>Optimization decision examples</a:t>
            </a:r>
          </a:p>
          <a:p>
            <a:pPr lvl="1">
              <a:buFontTx/>
              <a:buChar char="•"/>
            </a:pPr>
            <a:r>
              <a:rPr lang="en-US" sz="2000">
                <a:latin typeface="Times New Roman" charset="0"/>
              </a:rPr>
              <a:t>Process</a:t>
            </a:r>
            <a:r>
              <a:rPr lang="en-US">
                <a:latin typeface="Times New Roman" charset="0"/>
              </a:rPr>
              <a:t> (</a:t>
            </a:r>
            <a:r>
              <a:rPr lang="en-US" sz="2000">
                <a:latin typeface="Times New Roman" charset="0"/>
              </a:rPr>
              <a:t>S.gender = </a:t>
            </a:r>
            <a:r>
              <a:rPr lang="ja-JP" altLang="en-US" sz="2000">
                <a:latin typeface="Arial"/>
              </a:rPr>
              <a:t>‘</a:t>
            </a:r>
            <a:r>
              <a:rPr lang="en-US" sz="2000">
                <a:latin typeface="Times New Roman" charset="0"/>
              </a:rPr>
              <a:t>Female</a:t>
            </a:r>
            <a:r>
              <a:rPr lang="ja-JP" altLang="en-US" sz="2000">
                <a:latin typeface="Arial"/>
              </a:rPr>
              <a:t>’</a:t>
            </a:r>
            <a:r>
              <a:rPr lang="en-US" sz="2000">
                <a:latin typeface="Times New Roman" charset="0"/>
              </a:rPr>
              <a:t>) before (S.soc-sec = B.soc-sec )</a:t>
            </a:r>
          </a:p>
          <a:p>
            <a:pPr lvl="1">
              <a:buFontTx/>
              <a:buChar char="•"/>
            </a:pPr>
            <a:r>
              <a:rPr lang="en-US" sz="2000">
                <a:latin typeface="Times New Roman" charset="0"/>
              </a:rPr>
              <a:t>Do not use index for processing </a:t>
            </a:r>
            <a:r>
              <a:rPr lang="en-US">
                <a:latin typeface="Times New Roman" charset="0"/>
              </a:rPr>
              <a:t>(</a:t>
            </a:r>
            <a:r>
              <a:rPr lang="en-US" sz="2000">
                <a:latin typeface="Times New Roman" charset="0"/>
              </a:rPr>
              <a:t>S.gender = </a:t>
            </a:r>
            <a:r>
              <a:rPr lang="ja-JP" altLang="en-US" sz="2000">
                <a:latin typeface="Arial"/>
              </a:rPr>
              <a:t>‘</a:t>
            </a:r>
            <a:r>
              <a:rPr lang="en-US" sz="2000">
                <a:latin typeface="Times New Roman" charset="0"/>
              </a:rPr>
              <a:t>Female</a:t>
            </a:r>
            <a:r>
              <a:rPr lang="ja-JP" altLang="en-US" sz="2000">
                <a:latin typeface="Arial"/>
              </a:rPr>
              <a:t>’</a:t>
            </a:r>
            <a:r>
              <a:rPr lang="en-US" sz="2000">
                <a:latin typeface="Times New Roman" charset="0"/>
              </a:rPr>
              <a:t>)</a:t>
            </a:r>
          </a:p>
        </p:txBody>
      </p:sp>
    </p:spTree>
    <p:extLst>
      <p:ext uri="{BB962C8B-B14F-4D97-AF65-F5344CB8AC3E}">
        <p14:creationId xmlns:p14="http://schemas.microsoft.com/office/powerpoint/2010/main" val="1917168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a:t>1.6.6 Data Mining</a:t>
            </a:r>
          </a:p>
        </p:txBody>
      </p:sp>
      <p:sp>
        <p:nvSpPr>
          <p:cNvPr id="103427" name="Text Box 3"/>
          <p:cNvSpPr txBox="1">
            <a:spLocks noChangeArrowheads="1"/>
          </p:cNvSpPr>
          <p:nvPr/>
        </p:nvSpPr>
        <p:spPr bwMode="auto">
          <a:xfrm>
            <a:off x="517525" y="1295400"/>
            <a:ext cx="8293100"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Char char="•"/>
            </a:pPr>
            <a:r>
              <a:rPr lang="en-US">
                <a:latin typeface="Times New Roman" charset="0"/>
              </a:rPr>
              <a:t> Analysis of spatial data is of many types</a:t>
            </a:r>
          </a:p>
          <a:p>
            <a:pPr lvl="1">
              <a:buFontTx/>
              <a:buChar char="•"/>
            </a:pPr>
            <a:r>
              <a:rPr lang="en-US" sz="2000">
                <a:latin typeface="Times New Roman" charset="0"/>
              </a:rPr>
              <a:t> Deductive Querying, e.g. searching, sorting, overlays</a:t>
            </a:r>
          </a:p>
          <a:p>
            <a:pPr lvl="1">
              <a:buFontTx/>
              <a:buChar char="•"/>
            </a:pPr>
            <a:r>
              <a:rPr lang="en-US" sz="2000">
                <a:latin typeface="Times New Roman" charset="0"/>
              </a:rPr>
              <a:t> Inductive Mining, e.g. statistics, correlation, clustering,classification, …</a:t>
            </a:r>
          </a:p>
          <a:p>
            <a:pPr>
              <a:buFontTx/>
              <a:buChar char="•"/>
            </a:pPr>
            <a:r>
              <a:rPr lang="en-US">
                <a:latin typeface="Times New Roman" charset="0"/>
              </a:rPr>
              <a:t> Data mining is a systematic and semi-automated search for interesting non-trivial patterns in large spatial databases</a:t>
            </a:r>
          </a:p>
          <a:p>
            <a:pPr>
              <a:buFontTx/>
              <a:buChar char="•"/>
            </a:pPr>
            <a:endParaRPr lang="en-US">
              <a:latin typeface="Times New Roman" charset="0"/>
            </a:endParaRPr>
          </a:p>
          <a:p>
            <a:pPr>
              <a:buFontTx/>
              <a:buChar char="•"/>
            </a:pPr>
            <a:r>
              <a:rPr lang="en-US">
                <a:latin typeface="Times New Roman" charset="0"/>
              </a:rPr>
              <a:t>Example applications include</a:t>
            </a:r>
          </a:p>
          <a:p>
            <a:pPr lvl="1">
              <a:buFontTx/>
              <a:buChar char="•"/>
            </a:pPr>
            <a:r>
              <a:rPr lang="en-US" sz="2000">
                <a:latin typeface="Times New Roman" charset="0"/>
              </a:rPr>
              <a:t>Infer land-use classification from satellite imagery</a:t>
            </a:r>
          </a:p>
          <a:p>
            <a:pPr lvl="1">
              <a:buFontTx/>
              <a:buChar char="•"/>
            </a:pPr>
            <a:r>
              <a:rPr lang="en-US" sz="2000">
                <a:latin typeface="Times New Roman" charset="0"/>
              </a:rPr>
              <a:t>Identify cancer clusters and geographic factors with high correlation</a:t>
            </a:r>
          </a:p>
          <a:p>
            <a:pPr lvl="1">
              <a:buFontTx/>
              <a:buChar char="•"/>
            </a:pPr>
            <a:r>
              <a:rPr lang="en-US" sz="2000">
                <a:latin typeface="Times New Roman" charset="0"/>
              </a:rPr>
              <a:t>Identify crime hotspots to assign police patrols and social workers</a:t>
            </a:r>
          </a:p>
          <a:p>
            <a:pPr>
              <a:buFontTx/>
              <a:buChar char="•"/>
            </a:pPr>
            <a:endParaRPr lang="en-US">
              <a:latin typeface="Times New Roman" charset="0"/>
            </a:endParaRPr>
          </a:p>
          <a:p>
            <a:pPr>
              <a:buFontTx/>
              <a:buChar char="•"/>
            </a:pPr>
            <a:endParaRPr lang="en-US">
              <a:latin typeface="Times New Roman" charset="0"/>
            </a:endParaRPr>
          </a:p>
        </p:txBody>
      </p:sp>
    </p:spTree>
    <p:extLst>
      <p:ext uri="{BB962C8B-B14F-4D97-AF65-F5344CB8AC3E}">
        <p14:creationId xmlns:p14="http://schemas.microsoft.com/office/powerpoint/2010/main" val="25182257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a:t>1.7 Summary</a:t>
            </a:r>
          </a:p>
        </p:txBody>
      </p:sp>
      <p:sp>
        <p:nvSpPr>
          <p:cNvPr id="104451" name="Rectangle 3"/>
          <p:cNvSpPr>
            <a:spLocks noGrp="1" noChangeArrowheads="1"/>
          </p:cNvSpPr>
          <p:nvPr>
            <p:ph type="body" idx="1"/>
          </p:nvPr>
        </p:nvSpPr>
        <p:spPr>
          <a:xfrm>
            <a:off x="533400" y="1447800"/>
            <a:ext cx="8001000" cy="4800600"/>
          </a:xfrm>
        </p:spPr>
        <p:txBody>
          <a:bodyPr/>
          <a:lstStyle/>
          <a:p>
            <a:r>
              <a:rPr lang="en-US"/>
              <a:t>SDBMS is valuable to many important applications</a:t>
            </a:r>
          </a:p>
          <a:p>
            <a:r>
              <a:rPr lang="en-US"/>
              <a:t>SDBMS is a software module </a:t>
            </a:r>
          </a:p>
          <a:p>
            <a:pPr lvl="1"/>
            <a:r>
              <a:rPr lang="en-US" sz="2000"/>
              <a:t>works with an underlying DBMS</a:t>
            </a:r>
            <a:endParaRPr lang="en-US"/>
          </a:p>
          <a:p>
            <a:pPr lvl="1"/>
            <a:r>
              <a:rPr lang="en-US" sz="2000"/>
              <a:t>provides spatial ADTs callable from a query language</a:t>
            </a:r>
          </a:p>
          <a:p>
            <a:pPr lvl="1"/>
            <a:r>
              <a:rPr lang="en-US" sz="2000"/>
              <a:t>provides methods for efficient processing of spatial queries</a:t>
            </a:r>
          </a:p>
          <a:p>
            <a:r>
              <a:rPr lang="en-US"/>
              <a:t>Components of SDBMS include</a:t>
            </a:r>
          </a:p>
          <a:p>
            <a:pPr lvl="1"/>
            <a:r>
              <a:rPr lang="en-US" sz="2000"/>
              <a:t>spatial data model, spatial data types and operators,</a:t>
            </a:r>
          </a:p>
          <a:p>
            <a:pPr lvl="1"/>
            <a:r>
              <a:rPr lang="en-US" sz="2000"/>
              <a:t>spatial query language, processing and optimization</a:t>
            </a:r>
          </a:p>
          <a:p>
            <a:pPr lvl="1"/>
            <a:r>
              <a:rPr lang="en-US" sz="2000"/>
              <a:t>spatial data mining</a:t>
            </a:r>
          </a:p>
          <a:p>
            <a:r>
              <a:rPr lang="en-US"/>
              <a:t>SDBMS is used to store, query and share spatial data for GIS as well as other applications</a:t>
            </a:r>
          </a:p>
        </p:txBody>
      </p:sp>
    </p:spTree>
    <p:extLst>
      <p:ext uri="{BB962C8B-B14F-4D97-AF65-F5344CB8AC3E}">
        <p14:creationId xmlns:p14="http://schemas.microsoft.com/office/powerpoint/2010/main" val="1998447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27- </a:t>
            </a:r>
            <a:fld id="{A4739175-DB0B-234B-8AFD-58EA28334408}" type="slidenum">
              <a:rPr lang="en-US"/>
              <a:pPr/>
              <a:t>11</a:t>
            </a:fld>
            <a:endParaRPr lang="en-CA"/>
          </a:p>
        </p:txBody>
      </p:sp>
      <p:sp>
        <p:nvSpPr>
          <p:cNvPr id="833540" name="Rectangle 4"/>
          <p:cNvSpPr>
            <a:spLocks noGrp="1" noChangeArrowheads="1"/>
          </p:cNvSpPr>
          <p:nvPr>
            <p:ph type="title"/>
          </p:nvPr>
        </p:nvSpPr>
        <p:spPr>
          <a:solidFill>
            <a:srgbClr val="618091"/>
          </a:solidFill>
        </p:spPr>
        <p:txBody>
          <a:bodyPr/>
          <a:lstStyle/>
          <a:p>
            <a:r>
              <a:rPr lang="en-US" sz="3200" dirty="0"/>
              <a:t>XML Hierarchical (Tree) Data Model (contd.)</a:t>
            </a:r>
          </a:p>
        </p:txBody>
      </p:sp>
      <p:sp>
        <p:nvSpPr>
          <p:cNvPr id="833541" name="Rectangle 5"/>
          <p:cNvSpPr>
            <a:spLocks noGrp="1" noChangeArrowheads="1"/>
          </p:cNvSpPr>
          <p:nvPr>
            <p:ph type="body" idx="1"/>
          </p:nvPr>
        </p:nvSpPr>
        <p:spPr/>
        <p:txBody>
          <a:bodyPr/>
          <a:lstStyle/>
          <a:p>
            <a:r>
              <a:rPr lang="en-US"/>
              <a:t>The basic object is XML is the </a:t>
            </a:r>
            <a:r>
              <a:rPr lang="en-US" b="1"/>
              <a:t>XML document</a:t>
            </a:r>
            <a:r>
              <a:rPr lang="en-US"/>
              <a:t>.</a:t>
            </a:r>
          </a:p>
          <a:p>
            <a:r>
              <a:rPr lang="en-US"/>
              <a:t>There are two main structuring concepts that are used to construct an XML document:</a:t>
            </a:r>
          </a:p>
          <a:p>
            <a:pPr lvl="1"/>
            <a:r>
              <a:rPr lang="en-US" b="1"/>
              <a:t>Elements</a:t>
            </a:r>
          </a:p>
          <a:p>
            <a:pPr lvl="1"/>
            <a:r>
              <a:rPr lang="en-US" b="1"/>
              <a:t>Attributes</a:t>
            </a:r>
          </a:p>
          <a:p>
            <a:r>
              <a:rPr lang="en-US"/>
              <a:t>Attributes in XML provide additional information that describe elements.</a:t>
            </a:r>
          </a:p>
        </p:txBody>
      </p:sp>
    </p:spTree>
    <p:extLst>
      <p:ext uri="{BB962C8B-B14F-4D97-AF65-F5344CB8AC3E}">
        <p14:creationId xmlns:p14="http://schemas.microsoft.com/office/powerpoint/2010/main" val="11734233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27- </a:t>
            </a:r>
            <a:fld id="{933E74BB-25BB-2A41-8BC4-F66029E94C1E}" type="slidenum">
              <a:rPr lang="en-US"/>
              <a:pPr/>
              <a:t>12</a:t>
            </a:fld>
            <a:endParaRPr lang="en-CA"/>
          </a:p>
        </p:txBody>
      </p:sp>
      <p:sp>
        <p:nvSpPr>
          <p:cNvPr id="912386" name="Rectangle 2"/>
          <p:cNvSpPr>
            <a:spLocks noGrp="1" noChangeArrowheads="1"/>
          </p:cNvSpPr>
          <p:nvPr>
            <p:ph type="title"/>
          </p:nvPr>
        </p:nvSpPr>
        <p:spPr>
          <a:solidFill>
            <a:srgbClr val="618091"/>
          </a:solidFill>
        </p:spPr>
        <p:txBody>
          <a:bodyPr/>
          <a:lstStyle/>
          <a:p>
            <a:r>
              <a:rPr lang="en-US" sz="3200" dirty="0"/>
              <a:t>XML Hierarchical (Tree) Data Model (contd.)</a:t>
            </a:r>
          </a:p>
        </p:txBody>
      </p:sp>
      <p:sp>
        <p:nvSpPr>
          <p:cNvPr id="912387" name="Rectangle 3"/>
          <p:cNvSpPr>
            <a:spLocks noGrp="1" noChangeArrowheads="1"/>
          </p:cNvSpPr>
          <p:nvPr>
            <p:ph type="body" idx="1"/>
          </p:nvPr>
        </p:nvSpPr>
        <p:spPr/>
        <p:txBody>
          <a:bodyPr/>
          <a:lstStyle/>
          <a:p>
            <a:pPr>
              <a:lnSpc>
                <a:spcPct val="80000"/>
              </a:lnSpc>
            </a:pPr>
            <a:r>
              <a:rPr lang="en-US" sz="2400"/>
              <a:t>As in HTML, elements are identified in a document by their </a:t>
            </a:r>
            <a:r>
              <a:rPr lang="en-US" sz="2400" b="1"/>
              <a:t>start</a:t>
            </a:r>
            <a:r>
              <a:rPr lang="en-US" sz="2400"/>
              <a:t> </a:t>
            </a:r>
            <a:r>
              <a:rPr lang="en-US" sz="2400" b="1"/>
              <a:t>tag</a:t>
            </a:r>
            <a:r>
              <a:rPr lang="en-US" sz="2400"/>
              <a:t> and </a:t>
            </a:r>
            <a:r>
              <a:rPr lang="en-US" sz="2400" b="1"/>
              <a:t>end</a:t>
            </a:r>
            <a:r>
              <a:rPr lang="en-US" sz="2400"/>
              <a:t> </a:t>
            </a:r>
            <a:r>
              <a:rPr lang="en-US" sz="2400" b="1"/>
              <a:t>tag</a:t>
            </a:r>
            <a:r>
              <a:rPr lang="en-US" sz="2400"/>
              <a:t>.</a:t>
            </a:r>
          </a:p>
          <a:p>
            <a:pPr lvl="1">
              <a:lnSpc>
                <a:spcPct val="80000"/>
              </a:lnSpc>
            </a:pPr>
            <a:r>
              <a:rPr lang="en-US" sz="2100"/>
              <a:t>The tag names are enclosed between angled brackets &lt;…&gt;, and end tags are further identified by a backslash &lt;/…&gt;.</a:t>
            </a:r>
          </a:p>
          <a:p>
            <a:pPr>
              <a:lnSpc>
                <a:spcPct val="80000"/>
              </a:lnSpc>
            </a:pPr>
            <a:r>
              <a:rPr lang="en-US" sz="2400" b="1"/>
              <a:t>Complex</a:t>
            </a:r>
            <a:r>
              <a:rPr lang="en-US" sz="2400"/>
              <a:t> elements are constructed from other elements hierarchically, whereas </a:t>
            </a:r>
            <a:r>
              <a:rPr lang="en-US" sz="2400" b="1"/>
              <a:t>simple</a:t>
            </a:r>
            <a:r>
              <a:rPr lang="en-US" sz="2400"/>
              <a:t> elements contain data values. </a:t>
            </a:r>
          </a:p>
          <a:p>
            <a:pPr>
              <a:lnSpc>
                <a:spcPct val="80000"/>
              </a:lnSpc>
            </a:pPr>
            <a:r>
              <a:rPr lang="en-US" sz="2400"/>
              <a:t>It is straightforward to see the correspondence between the XML textual representation and the tree structure.</a:t>
            </a:r>
          </a:p>
          <a:p>
            <a:pPr lvl="1">
              <a:lnSpc>
                <a:spcPct val="80000"/>
              </a:lnSpc>
            </a:pPr>
            <a:r>
              <a:rPr lang="en-US" sz="2100"/>
              <a:t>In the tree representation, internal nodes represent complex elements, whereas leaf nodes represent simple elements.</a:t>
            </a:r>
          </a:p>
          <a:p>
            <a:pPr lvl="1">
              <a:lnSpc>
                <a:spcPct val="80000"/>
              </a:lnSpc>
            </a:pPr>
            <a:r>
              <a:rPr lang="en-US" sz="2100"/>
              <a:t>That is why the XML model is called a </a:t>
            </a:r>
            <a:r>
              <a:rPr lang="en-US" sz="2100" b="1"/>
              <a:t>tree</a:t>
            </a:r>
            <a:r>
              <a:rPr lang="en-US" sz="2100"/>
              <a:t> model or a </a:t>
            </a:r>
            <a:r>
              <a:rPr lang="en-US" sz="2100" b="1"/>
              <a:t>hierarchical</a:t>
            </a:r>
            <a:r>
              <a:rPr lang="en-US" sz="2100"/>
              <a:t> model. </a:t>
            </a:r>
          </a:p>
        </p:txBody>
      </p:sp>
    </p:spTree>
    <p:extLst>
      <p:ext uri="{BB962C8B-B14F-4D97-AF65-F5344CB8AC3E}">
        <p14:creationId xmlns:p14="http://schemas.microsoft.com/office/powerpoint/2010/main" val="26296072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27- </a:t>
            </a:r>
            <a:fld id="{B2286998-ACCF-BF47-8BDA-8B091BF413A8}" type="slidenum">
              <a:rPr lang="en-US"/>
              <a:pPr/>
              <a:t>13</a:t>
            </a:fld>
            <a:endParaRPr lang="en-CA"/>
          </a:p>
        </p:txBody>
      </p:sp>
      <p:sp>
        <p:nvSpPr>
          <p:cNvPr id="837638" name="Rectangle 6"/>
          <p:cNvSpPr>
            <a:spLocks noGrp="1" noChangeArrowheads="1"/>
          </p:cNvSpPr>
          <p:nvPr>
            <p:ph type="title"/>
          </p:nvPr>
        </p:nvSpPr>
        <p:spPr/>
        <p:txBody>
          <a:bodyPr/>
          <a:lstStyle/>
          <a:p>
            <a:r>
              <a:rPr lang="en-US"/>
              <a:t>XML Documents, DTD, and XML Schema</a:t>
            </a:r>
          </a:p>
        </p:txBody>
      </p:sp>
      <p:sp>
        <p:nvSpPr>
          <p:cNvPr id="837639" name="Rectangle 7"/>
          <p:cNvSpPr>
            <a:spLocks noGrp="1" noChangeArrowheads="1"/>
          </p:cNvSpPr>
          <p:nvPr>
            <p:ph type="body" idx="1"/>
          </p:nvPr>
        </p:nvSpPr>
        <p:spPr/>
        <p:txBody>
          <a:bodyPr/>
          <a:lstStyle/>
          <a:p>
            <a:r>
              <a:rPr lang="en-US"/>
              <a:t>Two types of XML</a:t>
            </a:r>
          </a:p>
          <a:p>
            <a:pPr lvl="1"/>
            <a:r>
              <a:rPr lang="en-US" b="1"/>
              <a:t>Well-Formed XML</a:t>
            </a:r>
          </a:p>
          <a:p>
            <a:pPr lvl="1"/>
            <a:r>
              <a:rPr lang="en-US" b="1"/>
              <a:t>Valid XML</a:t>
            </a:r>
          </a:p>
        </p:txBody>
      </p:sp>
    </p:spTree>
    <p:extLst>
      <p:ext uri="{BB962C8B-B14F-4D97-AF65-F5344CB8AC3E}">
        <p14:creationId xmlns:p14="http://schemas.microsoft.com/office/powerpoint/2010/main" val="16362289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27- </a:t>
            </a:r>
            <a:fld id="{26E6934C-FD82-FC45-927F-5BB64BC7F9F1}" type="slidenum">
              <a:rPr lang="en-US"/>
              <a:pPr/>
              <a:t>14</a:t>
            </a:fld>
            <a:endParaRPr lang="en-CA"/>
          </a:p>
        </p:txBody>
      </p:sp>
      <p:sp>
        <p:nvSpPr>
          <p:cNvPr id="916482" name="Rectangle 2"/>
          <p:cNvSpPr>
            <a:spLocks noGrp="1" noChangeArrowheads="1"/>
          </p:cNvSpPr>
          <p:nvPr>
            <p:ph type="title"/>
          </p:nvPr>
        </p:nvSpPr>
        <p:spPr/>
        <p:txBody>
          <a:bodyPr/>
          <a:lstStyle/>
          <a:p>
            <a:r>
              <a:rPr lang="en-US"/>
              <a:t>XML Documents, DTD, and XML Schema</a:t>
            </a:r>
          </a:p>
        </p:txBody>
      </p:sp>
      <p:sp>
        <p:nvSpPr>
          <p:cNvPr id="916483" name="Rectangle 3"/>
          <p:cNvSpPr>
            <a:spLocks noGrp="1" noChangeArrowheads="1"/>
          </p:cNvSpPr>
          <p:nvPr>
            <p:ph type="body" idx="1"/>
          </p:nvPr>
        </p:nvSpPr>
        <p:spPr/>
        <p:txBody>
          <a:bodyPr/>
          <a:lstStyle/>
          <a:p>
            <a:r>
              <a:rPr lang="en-US" b="1"/>
              <a:t>Well-Formed XML</a:t>
            </a:r>
          </a:p>
          <a:p>
            <a:pPr lvl="1"/>
            <a:r>
              <a:rPr lang="en-US"/>
              <a:t>It must start with an XML declaration to indicate the version of XML being used—as well as any other relevant attributes. </a:t>
            </a:r>
          </a:p>
          <a:p>
            <a:pPr lvl="1"/>
            <a:r>
              <a:rPr lang="en-US"/>
              <a:t>It must follow the syntactic guidelines of the tree model.</a:t>
            </a:r>
          </a:p>
          <a:p>
            <a:pPr lvl="2"/>
            <a:r>
              <a:rPr lang="en-US"/>
              <a:t>This means that there should be a </a:t>
            </a:r>
            <a:r>
              <a:rPr lang="en-US" b="1"/>
              <a:t>single root element</a:t>
            </a:r>
            <a:r>
              <a:rPr lang="en-US"/>
              <a:t>, and every element must include a matching pair of start tag and end tag within the start and end tags of the </a:t>
            </a:r>
            <a:r>
              <a:rPr lang="en-US" b="1"/>
              <a:t>parent element</a:t>
            </a:r>
            <a:r>
              <a:rPr lang="en-US"/>
              <a:t>. </a:t>
            </a:r>
          </a:p>
        </p:txBody>
      </p:sp>
    </p:spTree>
    <p:extLst>
      <p:ext uri="{BB962C8B-B14F-4D97-AF65-F5344CB8AC3E}">
        <p14:creationId xmlns:p14="http://schemas.microsoft.com/office/powerpoint/2010/main" val="28458498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27- </a:t>
            </a:r>
            <a:fld id="{2F4DD986-275B-A546-992B-8988C0C78D32}" type="slidenum">
              <a:rPr lang="en-US"/>
              <a:pPr/>
              <a:t>15</a:t>
            </a:fld>
            <a:endParaRPr lang="en-CA"/>
          </a:p>
        </p:txBody>
      </p:sp>
      <p:sp>
        <p:nvSpPr>
          <p:cNvPr id="920578" name="Rectangle 2"/>
          <p:cNvSpPr>
            <a:spLocks noGrp="1" noChangeArrowheads="1"/>
          </p:cNvSpPr>
          <p:nvPr>
            <p:ph type="title"/>
          </p:nvPr>
        </p:nvSpPr>
        <p:spPr/>
        <p:txBody>
          <a:bodyPr/>
          <a:lstStyle/>
          <a:p>
            <a:r>
              <a:rPr lang="en-US"/>
              <a:t>XML Documents, DTD, and XML Schema</a:t>
            </a:r>
          </a:p>
        </p:txBody>
      </p:sp>
      <p:sp>
        <p:nvSpPr>
          <p:cNvPr id="920579" name="Rectangle 3"/>
          <p:cNvSpPr>
            <a:spLocks noGrp="1" noChangeArrowheads="1"/>
          </p:cNvSpPr>
          <p:nvPr>
            <p:ph type="body" idx="1"/>
          </p:nvPr>
        </p:nvSpPr>
        <p:spPr/>
        <p:txBody>
          <a:bodyPr/>
          <a:lstStyle/>
          <a:p>
            <a:pPr>
              <a:lnSpc>
                <a:spcPct val="90000"/>
              </a:lnSpc>
            </a:pPr>
            <a:r>
              <a:rPr lang="en-US" b="1"/>
              <a:t>Well-Formed XML</a:t>
            </a:r>
            <a:r>
              <a:rPr lang="en-US"/>
              <a:t> (contd.)</a:t>
            </a:r>
          </a:p>
          <a:p>
            <a:pPr lvl="1">
              <a:lnSpc>
                <a:spcPct val="90000"/>
              </a:lnSpc>
            </a:pPr>
            <a:r>
              <a:rPr lang="en-US"/>
              <a:t>A well-formed XML document is </a:t>
            </a:r>
            <a:r>
              <a:rPr lang="en-US" b="1"/>
              <a:t>syntactically correct</a:t>
            </a:r>
            <a:endParaRPr lang="en-US"/>
          </a:p>
          <a:p>
            <a:pPr lvl="2">
              <a:lnSpc>
                <a:spcPct val="90000"/>
              </a:lnSpc>
            </a:pPr>
            <a:r>
              <a:rPr lang="en-US"/>
              <a:t>This allows it to be processed by generic processors that traverse the document and create an internal tree representation.</a:t>
            </a:r>
          </a:p>
          <a:p>
            <a:pPr lvl="3">
              <a:lnSpc>
                <a:spcPct val="90000"/>
              </a:lnSpc>
            </a:pPr>
            <a:r>
              <a:rPr lang="en-US" b="1"/>
              <a:t>DOM (Document Object Model)</a:t>
            </a:r>
            <a:r>
              <a:rPr lang="en-US"/>
              <a:t> - Allows programs to manipulate the resulting tree representation corresponding to a well-formed XML document. The whole document must be parsed beforehand when using dom.</a:t>
            </a:r>
          </a:p>
          <a:p>
            <a:pPr lvl="3">
              <a:lnSpc>
                <a:spcPct val="90000"/>
              </a:lnSpc>
            </a:pPr>
            <a:r>
              <a:rPr lang="en-US" b="1"/>
              <a:t>SAX</a:t>
            </a:r>
            <a:r>
              <a:rPr lang="en-US"/>
              <a:t> - Allows processing of XML documents on the fly by notifying the processing program whenever a start or end tag is encountered. </a:t>
            </a:r>
          </a:p>
        </p:txBody>
      </p:sp>
    </p:spTree>
    <p:extLst>
      <p:ext uri="{BB962C8B-B14F-4D97-AF65-F5344CB8AC3E}">
        <p14:creationId xmlns:p14="http://schemas.microsoft.com/office/powerpoint/2010/main" val="4446623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27- </a:t>
            </a:r>
            <a:fld id="{70812676-00D1-654D-810E-CCC441AA4B04}" type="slidenum">
              <a:rPr lang="en-US"/>
              <a:pPr/>
              <a:t>16</a:t>
            </a:fld>
            <a:endParaRPr lang="en-CA"/>
          </a:p>
        </p:txBody>
      </p:sp>
      <p:sp>
        <p:nvSpPr>
          <p:cNvPr id="918530" name="Rectangle 2"/>
          <p:cNvSpPr>
            <a:spLocks noGrp="1" noChangeArrowheads="1"/>
          </p:cNvSpPr>
          <p:nvPr>
            <p:ph type="title"/>
          </p:nvPr>
        </p:nvSpPr>
        <p:spPr/>
        <p:txBody>
          <a:bodyPr/>
          <a:lstStyle/>
          <a:p>
            <a:r>
              <a:rPr lang="en-US"/>
              <a:t>XML Documents, DTD, and XML Schema</a:t>
            </a:r>
          </a:p>
        </p:txBody>
      </p:sp>
      <p:sp>
        <p:nvSpPr>
          <p:cNvPr id="918531" name="Rectangle 3"/>
          <p:cNvSpPr>
            <a:spLocks noGrp="1" noChangeArrowheads="1"/>
          </p:cNvSpPr>
          <p:nvPr>
            <p:ph type="body" idx="1"/>
          </p:nvPr>
        </p:nvSpPr>
        <p:spPr/>
        <p:txBody>
          <a:bodyPr/>
          <a:lstStyle/>
          <a:p>
            <a:r>
              <a:rPr lang="en-US" b="1"/>
              <a:t>Valid XML</a:t>
            </a:r>
          </a:p>
          <a:p>
            <a:pPr lvl="1"/>
            <a:r>
              <a:rPr lang="en-US"/>
              <a:t>A stronger criterion is for an XML document to be </a:t>
            </a:r>
            <a:r>
              <a:rPr lang="en-US" b="1"/>
              <a:t>valid</a:t>
            </a:r>
            <a:r>
              <a:rPr lang="en-US"/>
              <a:t>. </a:t>
            </a:r>
          </a:p>
          <a:p>
            <a:pPr lvl="1"/>
            <a:r>
              <a:rPr lang="en-US"/>
              <a:t>In this case, the document must be well-formed, and in addition the element names used in the start and end tag pairs must follow the structure specified in a separate XML </a:t>
            </a:r>
            <a:r>
              <a:rPr lang="en-US" b="1"/>
              <a:t>DTD (Document Type Definition)</a:t>
            </a:r>
            <a:r>
              <a:rPr lang="en-US"/>
              <a:t> file or XML schema file.</a:t>
            </a:r>
          </a:p>
        </p:txBody>
      </p:sp>
    </p:spTree>
    <p:extLst>
      <p:ext uri="{BB962C8B-B14F-4D97-AF65-F5344CB8AC3E}">
        <p14:creationId xmlns:p14="http://schemas.microsoft.com/office/powerpoint/2010/main" val="36958140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t>Slide 27- </a:t>
            </a:r>
            <a:fld id="{EF8FA1F3-4FC4-594E-9FB0-72C3AE4D4BE9}" type="slidenum">
              <a:rPr lang="en-US"/>
              <a:pPr/>
              <a:t>17</a:t>
            </a:fld>
            <a:endParaRPr lang="en-CA"/>
          </a:p>
        </p:txBody>
      </p:sp>
      <p:sp>
        <p:nvSpPr>
          <p:cNvPr id="839685" name="Rectangle 5"/>
          <p:cNvSpPr>
            <a:spLocks noGrp="1" noChangeArrowheads="1"/>
          </p:cNvSpPr>
          <p:nvPr>
            <p:ph type="title"/>
          </p:nvPr>
        </p:nvSpPr>
        <p:spPr/>
        <p:txBody>
          <a:bodyPr/>
          <a:lstStyle/>
          <a:p>
            <a:r>
              <a:rPr lang="en-US"/>
              <a:t> XML Documents, DTD, and XML Schema (contd.) </a:t>
            </a:r>
          </a:p>
        </p:txBody>
      </p:sp>
      <p:sp>
        <p:nvSpPr>
          <p:cNvPr id="839687" name="Rectangle 7"/>
          <p:cNvSpPr>
            <a:spLocks noGrp="1" noChangeArrowheads="1"/>
          </p:cNvSpPr>
          <p:nvPr>
            <p:ph type="body" idx="1"/>
          </p:nvPr>
        </p:nvSpPr>
        <p:spPr/>
        <p:txBody>
          <a:bodyPr/>
          <a:lstStyle/>
          <a:p>
            <a:r>
              <a:rPr lang="en-US"/>
              <a:t>FIGURE 27.4  An XML DTD file called projects</a:t>
            </a:r>
          </a:p>
        </p:txBody>
      </p:sp>
      <p:pic>
        <p:nvPicPr>
          <p:cNvPr id="839683" name="Picture 3"/>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87313" y="2260600"/>
            <a:ext cx="8294687" cy="3759200"/>
          </a:xfrm>
        </p:spPr>
      </p:pic>
    </p:spTree>
    <p:extLst>
      <p:ext uri="{BB962C8B-B14F-4D97-AF65-F5344CB8AC3E}">
        <p14:creationId xmlns:p14="http://schemas.microsoft.com/office/powerpoint/2010/main" val="4851362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27- </a:t>
            </a:r>
            <a:fld id="{C5FD49E3-FB6E-8940-8C9D-8A9BDF045891}" type="slidenum">
              <a:rPr lang="en-US"/>
              <a:pPr/>
              <a:t>18</a:t>
            </a:fld>
            <a:endParaRPr lang="en-CA"/>
          </a:p>
        </p:txBody>
      </p:sp>
      <p:sp>
        <p:nvSpPr>
          <p:cNvPr id="841732" name="Rectangle 4"/>
          <p:cNvSpPr>
            <a:spLocks noGrp="1" noChangeArrowheads="1"/>
          </p:cNvSpPr>
          <p:nvPr>
            <p:ph type="title"/>
          </p:nvPr>
        </p:nvSpPr>
        <p:spPr/>
        <p:txBody>
          <a:bodyPr/>
          <a:lstStyle/>
          <a:p>
            <a:r>
              <a:rPr lang="en-US"/>
              <a:t>XML Documents, DTD, and XML Schema (contd.)</a:t>
            </a:r>
          </a:p>
        </p:txBody>
      </p:sp>
      <p:sp>
        <p:nvSpPr>
          <p:cNvPr id="841733" name="Rectangle 5"/>
          <p:cNvSpPr>
            <a:spLocks noGrp="1" noChangeArrowheads="1"/>
          </p:cNvSpPr>
          <p:nvPr>
            <p:ph type="body" idx="1"/>
          </p:nvPr>
        </p:nvSpPr>
        <p:spPr/>
        <p:txBody>
          <a:bodyPr/>
          <a:lstStyle/>
          <a:p>
            <a:pPr>
              <a:lnSpc>
                <a:spcPct val="80000"/>
              </a:lnSpc>
            </a:pPr>
            <a:r>
              <a:rPr lang="en-US" sz="2400"/>
              <a:t>XML DTD Notation</a:t>
            </a:r>
          </a:p>
          <a:p>
            <a:pPr lvl="1">
              <a:lnSpc>
                <a:spcPct val="80000"/>
              </a:lnSpc>
            </a:pPr>
            <a:r>
              <a:rPr lang="en-US" sz="2200"/>
              <a:t>A * following the element name means that the element can be repeated zero or more times in the document. This can be called an optional multivalued (repeating) element.</a:t>
            </a:r>
          </a:p>
          <a:p>
            <a:pPr lvl="1">
              <a:lnSpc>
                <a:spcPct val="80000"/>
              </a:lnSpc>
            </a:pPr>
            <a:r>
              <a:rPr lang="en-US" sz="2200"/>
              <a:t>A + following the element name means that the element can be repeated one or more times in the document. This can be called a required multivalued (repeating) element.</a:t>
            </a:r>
          </a:p>
          <a:p>
            <a:pPr lvl="1">
              <a:lnSpc>
                <a:spcPct val="80000"/>
              </a:lnSpc>
            </a:pPr>
            <a:r>
              <a:rPr lang="en-US" sz="2200"/>
              <a:t>A ? following the element name means that the element can be repeated zero or one times. This can be called an optional single-valued (non-repeating) element.</a:t>
            </a:r>
          </a:p>
          <a:p>
            <a:pPr lvl="1">
              <a:lnSpc>
                <a:spcPct val="80000"/>
              </a:lnSpc>
            </a:pPr>
            <a:r>
              <a:rPr lang="en-US" sz="2200"/>
              <a:t>An element appearing without any of the preceding three symbols must appear exactly once in the document. This can be called an required single-valued (non-repeating) element.</a:t>
            </a:r>
          </a:p>
        </p:txBody>
      </p:sp>
    </p:spTree>
    <p:extLst>
      <p:ext uri="{BB962C8B-B14F-4D97-AF65-F5344CB8AC3E}">
        <p14:creationId xmlns:p14="http://schemas.microsoft.com/office/powerpoint/2010/main" val="24902009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27- </a:t>
            </a:r>
            <a:fld id="{0824C62A-0EED-DD45-800B-B75B047A8F0C}" type="slidenum">
              <a:rPr lang="en-US"/>
              <a:pPr/>
              <a:t>19</a:t>
            </a:fld>
            <a:endParaRPr lang="en-CA"/>
          </a:p>
        </p:txBody>
      </p:sp>
      <p:sp>
        <p:nvSpPr>
          <p:cNvPr id="924674" name="Rectangle 2"/>
          <p:cNvSpPr>
            <a:spLocks noGrp="1" noChangeArrowheads="1"/>
          </p:cNvSpPr>
          <p:nvPr>
            <p:ph type="title"/>
          </p:nvPr>
        </p:nvSpPr>
        <p:spPr/>
        <p:txBody>
          <a:bodyPr/>
          <a:lstStyle/>
          <a:p>
            <a:r>
              <a:rPr lang="en-US"/>
              <a:t>XML Documents, DTD, and XML Schema (contd.)</a:t>
            </a:r>
          </a:p>
        </p:txBody>
      </p:sp>
      <p:sp>
        <p:nvSpPr>
          <p:cNvPr id="924675" name="Rectangle 3"/>
          <p:cNvSpPr>
            <a:spLocks noGrp="1" noChangeArrowheads="1"/>
          </p:cNvSpPr>
          <p:nvPr>
            <p:ph type="body" idx="1"/>
          </p:nvPr>
        </p:nvSpPr>
        <p:spPr/>
        <p:txBody>
          <a:bodyPr/>
          <a:lstStyle/>
          <a:p>
            <a:r>
              <a:rPr lang="en-US" sz="2400"/>
              <a:t>XML DTD Notation (contd.)</a:t>
            </a:r>
          </a:p>
          <a:p>
            <a:pPr lvl="1"/>
            <a:r>
              <a:rPr lang="en-US" sz="2200"/>
              <a:t>The type of the element is specified via parentheses following the element.</a:t>
            </a:r>
          </a:p>
          <a:p>
            <a:pPr lvl="2"/>
            <a:r>
              <a:rPr lang="en-US" sz="2000"/>
              <a:t>If the parentheses include names of other elements, these would be the children of the element in the tree structure.</a:t>
            </a:r>
          </a:p>
          <a:p>
            <a:pPr lvl="2"/>
            <a:r>
              <a:rPr lang="en-US" sz="2000"/>
              <a:t>If the parentheses include the keyword #PCDATA or one of the other data types available in XML DTD, the element is a leaf node. </a:t>
            </a:r>
            <a:r>
              <a:rPr lang="en-US" sz="2000" b="1"/>
              <a:t>PCDATA </a:t>
            </a:r>
            <a:r>
              <a:rPr lang="en-US" sz="2000"/>
              <a:t>stands for </a:t>
            </a:r>
            <a:r>
              <a:rPr lang="en-US" sz="2000" b="1"/>
              <a:t>parsed character data</a:t>
            </a:r>
            <a:r>
              <a:rPr lang="en-US" sz="2000"/>
              <a:t>, which is roughly similar to a string data type.</a:t>
            </a:r>
          </a:p>
          <a:p>
            <a:pPr lvl="1"/>
            <a:r>
              <a:rPr lang="en-US" sz="2200"/>
              <a:t>Parentheses can be nested when specifying elements.</a:t>
            </a:r>
          </a:p>
          <a:p>
            <a:pPr lvl="1"/>
            <a:r>
              <a:rPr lang="en-US" sz="2200"/>
              <a:t>A bar symbol ( e1 | e2 ) specifies that either e1 or e2 can appear in the document.</a:t>
            </a:r>
          </a:p>
        </p:txBody>
      </p:sp>
    </p:spTree>
    <p:extLst>
      <p:ext uri="{BB962C8B-B14F-4D97-AF65-F5344CB8AC3E}">
        <p14:creationId xmlns:p14="http://schemas.microsoft.com/office/powerpoint/2010/main" val="39696181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053BEFA-1175-F644-B249-7D41D72BD3FF}" type="datetime1">
              <a:rPr lang="en-US" smtClean="0"/>
              <a:t>1/8/14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a:t>
            </a:fld>
            <a:endParaRPr lang="en-US" dirty="0"/>
          </a:p>
        </p:txBody>
      </p:sp>
    </p:spTree>
    <p:extLst>
      <p:ext uri="{BB962C8B-B14F-4D97-AF65-F5344CB8AC3E}">
        <p14:creationId xmlns:p14="http://schemas.microsoft.com/office/powerpoint/2010/main" val="1405784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27- </a:t>
            </a:r>
            <a:fld id="{E685E034-1A57-8042-8D71-7CC9313BD21B}" type="slidenum">
              <a:rPr lang="en-US"/>
              <a:pPr/>
              <a:t>20</a:t>
            </a:fld>
            <a:endParaRPr lang="en-CA"/>
          </a:p>
        </p:txBody>
      </p:sp>
      <p:sp>
        <p:nvSpPr>
          <p:cNvPr id="843780" name="Rectangle 4"/>
          <p:cNvSpPr>
            <a:spLocks noGrp="1" noChangeArrowheads="1"/>
          </p:cNvSpPr>
          <p:nvPr>
            <p:ph type="title"/>
          </p:nvPr>
        </p:nvSpPr>
        <p:spPr/>
        <p:txBody>
          <a:bodyPr/>
          <a:lstStyle/>
          <a:p>
            <a:r>
              <a:rPr lang="en-US"/>
              <a:t>XML Documents, DTD, and XML Schema (contd.)</a:t>
            </a:r>
          </a:p>
        </p:txBody>
      </p:sp>
      <p:sp>
        <p:nvSpPr>
          <p:cNvPr id="843781" name="Rectangle 5"/>
          <p:cNvSpPr>
            <a:spLocks noGrp="1" noChangeArrowheads="1"/>
          </p:cNvSpPr>
          <p:nvPr>
            <p:ph type="body" idx="1"/>
          </p:nvPr>
        </p:nvSpPr>
        <p:spPr/>
        <p:txBody>
          <a:bodyPr/>
          <a:lstStyle/>
          <a:p>
            <a:r>
              <a:rPr lang="en-US"/>
              <a:t>Limitations of XML DTD</a:t>
            </a:r>
          </a:p>
          <a:p>
            <a:pPr lvl="1"/>
            <a:r>
              <a:rPr lang="en-US"/>
              <a:t>First, the data types in DTD are not very general. </a:t>
            </a:r>
          </a:p>
          <a:p>
            <a:pPr lvl="1"/>
            <a:r>
              <a:rPr lang="en-US"/>
              <a:t>Second, DTD has its own special syntax and so it requires specialized processors. </a:t>
            </a:r>
          </a:p>
          <a:p>
            <a:pPr lvl="2"/>
            <a:r>
              <a:rPr lang="en-US"/>
              <a:t>It would be advantageous to specify XML schema documents using the syntax rules of XML itself so that the same processors for XML documents can process XML schema descriptions.</a:t>
            </a:r>
          </a:p>
          <a:p>
            <a:pPr lvl="1"/>
            <a:r>
              <a:rPr lang="en-US"/>
              <a:t>Third, all DTD elements are always forced to follow the specified ordering the document so unordered elements are not permitted. </a:t>
            </a:r>
          </a:p>
        </p:txBody>
      </p:sp>
    </p:spTree>
    <p:extLst>
      <p:ext uri="{BB962C8B-B14F-4D97-AF65-F5344CB8AC3E}">
        <p14:creationId xmlns:p14="http://schemas.microsoft.com/office/powerpoint/2010/main" val="36255245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t>Slide 27- </a:t>
            </a:r>
            <a:fld id="{A2AF7CA1-17FD-6449-A20C-F0BCCBAD9625}" type="slidenum">
              <a:rPr lang="en-US"/>
              <a:pPr/>
              <a:t>21</a:t>
            </a:fld>
            <a:endParaRPr lang="en-CA"/>
          </a:p>
        </p:txBody>
      </p:sp>
      <p:sp>
        <p:nvSpPr>
          <p:cNvPr id="845829" name="Rectangle 5"/>
          <p:cNvSpPr>
            <a:spLocks noGrp="1" noChangeArrowheads="1"/>
          </p:cNvSpPr>
          <p:nvPr>
            <p:ph type="title"/>
          </p:nvPr>
        </p:nvSpPr>
        <p:spPr/>
        <p:txBody>
          <a:bodyPr/>
          <a:lstStyle/>
          <a:p>
            <a:r>
              <a:rPr lang="en-US"/>
              <a:t>XML Documents, DTD, and XML Schema (contd.) </a:t>
            </a:r>
          </a:p>
        </p:txBody>
      </p:sp>
      <p:sp>
        <p:nvSpPr>
          <p:cNvPr id="845830" name="Rectangle 6"/>
          <p:cNvSpPr>
            <a:spLocks noGrp="1" noChangeArrowheads="1"/>
          </p:cNvSpPr>
          <p:nvPr>
            <p:ph type="body" idx="1"/>
          </p:nvPr>
        </p:nvSpPr>
        <p:spPr/>
        <p:txBody>
          <a:bodyPr/>
          <a:lstStyle/>
          <a:p>
            <a:r>
              <a:rPr lang="en-US" sz="2400"/>
              <a:t>FIGURE 27.5 An XML schema file called company</a:t>
            </a:r>
          </a:p>
        </p:txBody>
      </p:sp>
      <p:pic>
        <p:nvPicPr>
          <p:cNvPr id="845827" name="Picture 3"/>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762000" y="2057400"/>
            <a:ext cx="7670800" cy="4437063"/>
          </a:xfrm>
        </p:spPr>
      </p:pic>
    </p:spTree>
    <p:extLst>
      <p:ext uri="{BB962C8B-B14F-4D97-AF65-F5344CB8AC3E}">
        <p14:creationId xmlns:p14="http://schemas.microsoft.com/office/powerpoint/2010/main" val="5850006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t>Slide 27- </a:t>
            </a:r>
            <a:fld id="{73126EA1-4F11-0A4A-B030-E9096A01856D}" type="slidenum">
              <a:rPr lang="en-US"/>
              <a:pPr/>
              <a:t>22</a:t>
            </a:fld>
            <a:endParaRPr lang="en-CA"/>
          </a:p>
        </p:txBody>
      </p:sp>
      <p:sp>
        <p:nvSpPr>
          <p:cNvPr id="926722" name="Rectangle 2"/>
          <p:cNvSpPr>
            <a:spLocks noGrp="1" noChangeArrowheads="1"/>
          </p:cNvSpPr>
          <p:nvPr>
            <p:ph type="title"/>
          </p:nvPr>
        </p:nvSpPr>
        <p:spPr>
          <a:xfrm>
            <a:off x="228600" y="303213"/>
            <a:ext cx="8382000" cy="1068387"/>
          </a:xfrm>
        </p:spPr>
        <p:txBody>
          <a:bodyPr/>
          <a:lstStyle/>
          <a:p>
            <a:r>
              <a:rPr lang="en-US"/>
              <a:t>XML Documents, DTD, and XML Schema (contd.) </a:t>
            </a:r>
          </a:p>
        </p:txBody>
      </p:sp>
      <p:sp>
        <p:nvSpPr>
          <p:cNvPr id="926723" name="Rectangle 3"/>
          <p:cNvSpPr>
            <a:spLocks noGrp="1" noChangeArrowheads="1"/>
          </p:cNvSpPr>
          <p:nvPr>
            <p:ph type="body" idx="1"/>
          </p:nvPr>
        </p:nvSpPr>
        <p:spPr>
          <a:xfrm>
            <a:off x="239713" y="2209800"/>
            <a:ext cx="3646487" cy="3962400"/>
          </a:xfrm>
        </p:spPr>
        <p:txBody>
          <a:bodyPr/>
          <a:lstStyle/>
          <a:p>
            <a:r>
              <a:rPr lang="en-US" sz="2400"/>
              <a:t>FIGURE 27.5 An XML schema file called company (contd.)</a:t>
            </a:r>
          </a:p>
        </p:txBody>
      </p:sp>
      <p:pic>
        <p:nvPicPr>
          <p:cNvPr id="9267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600200"/>
            <a:ext cx="3767138"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932711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t>Slide 27- </a:t>
            </a:r>
            <a:fld id="{BE0FA023-836D-9749-80B8-B603B0130DF6}" type="slidenum">
              <a:rPr lang="en-US"/>
              <a:pPr/>
              <a:t>23</a:t>
            </a:fld>
            <a:endParaRPr lang="en-CA"/>
          </a:p>
        </p:txBody>
      </p:sp>
      <p:sp>
        <p:nvSpPr>
          <p:cNvPr id="928770" name="Rectangle 2"/>
          <p:cNvSpPr>
            <a:spLocks noGrp="1" noChangeArrowheads="1"/>
          </p:cNvSpPr>
          <p:nvPr>
            <p:ph type="title"/>
          </p:nvPr>
        </p:nvSpPr>
        <p:spPr>
          <a:xfrm>
            <a:off x="228600" y="303213"/>
            <a:ext cx="3886200" cy="1677987"/>
          </a:xfrm>
        </p:spPr>
        <p:txBody>
          <a:bodyPr/>
          <a:lstStyle/>
          <a:p>
            <a:r>
              <a:rPr lang="en-US"/>
              <a:t>XML Documents, DTD, and XML Schema (contd.) </a:t>
            </a:r>
          </a:p>
        </p:txBody>
      </p:sp>
      <p:sp>
        <p:nvSpPr>
          <p:cNvPr id="928771" name="Rectangle 3"/>
          <p:cNvSpPr>
            <a:spLocks noGrp="1" noChangeArrowheads="1"/>
          </p:cNvSpPr>
          <p:nvPr>
            <p:ph type="body" idx="1"/>
          </p:nvPr>
        </p:nvSpPr>
        <p:spPr>
          <a:xfrm>
            <a:off x="239713" y="2209800"/>
            <a:ext cx="3646487" cy="3962400"/>
          </a:xfrm>
        </p:spPr>
        <p:txBody>
          <a:bodyPr/>
          <a:lstStyle/>
          <a:p>
            <a:r>
              <a:rPr lang="en-US" sz="2400"/>
              <a:t>FIGURE 27.5 An XML schema file called company (contd.)</a:t>
            </a:r>
          </a:p>
        </p:txBody>
      </p:sp>
      <p:pic>
        <p:nvPicPr>
          <p:cNvPr id="9287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00200"/>
            <a:ext cx="3581400" cy="499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0043741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t>Slide 27- </a:t>
            </a:r>
            <a:fld id="{D9D76894-0452-DA47-A9F3-1DC1668E3439}" type="slidenum">
              <a:rPr lang="en-US"/>
              <a:pPr/>
              <a:t>24</a:t>
            </a:fld>
            <a:endParaRPr lang="en-CA"/>
          </a:p>
        </p:txBody>
      </p:sp>
      <p:sp>
        <p:nvSpPr>
          <p:cNvPr id="930818" name="Rectangle 2"/>
          <p:cNvSpPr>
            <a:spLocks noGrp="1" noChangeArrowheads="1"/>
          </p:cNvSpPr>
          <p:nvPr>
            <p:ph type="title"/>
          </p:nvPr>
        </p:nvSpPr>
        <p:spPr/>
        <p:txBody>
          <a:bodyPr/>
          <a:lstStyle/>
          <a:p>
            <a:r>
              <a:rPr lang="en-US"/>
              <a:t>XML Documents, DTD, and XML Schema (contd.) </a:t>
            </a:r>
          </a:p>
        </p:txBody>
      </p:sp>
      <p:sp>
        <p:nvSpPr>
          <p:cNvPr id="930819" name="Rectangle 3"/>
          <p:cNvSpPr>
            <a:spLocks noGrp="1" noChangeArrowheads="1"/>
          </p:cNvSpPr>
          <p:nvPr>
            <p:ph type="body" idx="1"/>
          </p:nvPr>
        </p:nvSpPr>
        <p:spPr/>
        <p:txBody>
          <a:bodyPr/>
          <a:lstStyle/>
          <a:p>
            <a:r>
              <a:rPr lang="en-US" sz="2400"/>
              <a:t>FIGURE 27.5 An XML schema file called company (contd.)</a:t>
            </a:r>
          </a:p>
        </p:txBody>
      </p:sp>
      <p:pic>
        <p:nvPicPr>
          <p:cNvPr id="9308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238" y="2057400"/>
            <a:ext cx="6380162"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1740097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27- </a:t>
            </a:r>
            <a:fld id="{0B9242AD-7BFB-0F48-9CF7-82D0EBB4F8EA}" type="slidenum">
              <a:rPr lang="en-US"/>
              <a:pPr/>
              <a:t>25</a:t>
            </a:fld>
            <a:endParaRPr lang="en-CA"/>
          </a:p>
        </p:txBody>
      </p:sp>
      <p:sp>
        <p:nvSpPr>
          <p:cNvPr id="854020" name="Rectangle 4"/>
          <p:cNvSpPr>
            <a:spLocks noGrp="1" noChangeArrowheads="1"/>
          </p:cNvSpPr>
          <p:nvPr>
            <p:ph type="title"/>
          </p:nvPr>
        </p:nvSpPr>
        <p:spPr/>
        <p:txBody>
          <a:bodyPr/>
          <a:lstStyle/>
          <a:p>
            <a:r>
              <a:rPr lang="en-US"/>
              <a:t>XML Documents, DTD, and XML Schema (contd.)</a:t>
            </a:r>
          </a:p>
        </p:txBody>
      </p:sp>
      <p:sp>
        <p:nvSpPr>
          <p:cNvPr id="854021" name="Rectangle 5"/>
          <p:cNvSpPr>
            <a:spLocks noGrp="1" noChangeArrowheads="1"/>
          </p:cNvSpPr>
          <p:nvPr>
            <p:ph type="body" idx="1"/>
          </p:nvPr>
        </p:nvSpPr>
        <p:spPr/>
        <p:txBody>
          <a:bodyPr/>
          <a:lstStyle/>
          <a:p>
            <a:r>
              <a:rPr lang="en-US" b="1"/>
              <a:t>XML Schema</a:t>
            </a:r>
          </a:p>
          <a:p>
            <a:pPr lvl="1"/>
            <a:r>
              <a:rPr lang="en-US" b="1"/>
              <a:t>Schema Descriptions and XML Namespaces</a:t>
            </a:r>
          </a:p>
          <a:p>
            <a:pPr lvl="2"/>
            <a:r>
              <a:rPr lang="en-US"/>
              <a:t>It is necessary to identify the specific set of XML schema language elements (tags) by a file stored at a Web site location. </a:t>
            </a:r>
          </a:p>
          <a:p>
            <a:pPr lvl="3"/>
            <a:r>
              <a:rPr lang="en-US"/>
              <a:t>The second line in our example specifies the file used in this example, which is: "http://www.w3.org/2001/XMLSchema". </a:t>
            </a:r>
          </a:p>
          <a:p>
            <a:pPr lvl="2"/>
            <a:r>
              <a:rPr lang="en-US"/>
              <a:t>Each such definition is called an </a:t>
            </a:r>
            <a:r>
              <a:rPr lang="en-US" b="1"/>
              <a:t>XML namespace</a:t>
            </a:r>
            <a:r>
              <a:rPr lang="en-US"/>
              <a:t>.</a:t>
            </a:r>
          </a:p>
          <a:p>
            <a:pPr lvl="2"/>
            <a:r>
              <a:rPr lang="en-US"/>
              <a:t>The file name is assigned to the variable xsd using the attribute xmlns (XML namespace), and this variable is used as a prefix to all XML schema tags. </a:t>
            </a:r>
          </a:p>
        </p:txBody>
      </p:sp>
    </p:spTree>
    <p:extLst>
      <p:ext uri="{BB962C8B-B14F-4D97-AF65-F5344CB8AC3E}">
        <p14:creationId xmlns:p14="http://schemas.microsoft.com/office/powerpoint/2010/main" val="30549248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27- </a:t>
            </a:r>
            <a:fld id="{6B859569-46ED-5B4A-A286-0EB1160672ED}" type="slidenum">
              <a:rPr lang="en-US"/>
              <a:pPr/>
              <a:t>26</a:t>
            </a:fld>
            <a:endParaRPr lang="en-CA"/>
          </a:p>
        </p:txBody>
      </p:sp>
      <p:sp>
        <p:nvSpPr>
          <p:cNvPr id="932866" name="Rectangle 2"/>
          <p:cNvSpPr>
            <a:spLocks noGrp="1" noChangeArrowheads="1"/>
          </p:cNvSpPr>
          <p:nvPr>
            <p:ph type="title"/>
          </p:nvPr>
        </p:nvSpPr>
        <p:spPr/>
        <p:txBody>
          <a:bodyPr/>
          <a:lstStyle/>
          <a:p>
            <a:r>
              <a:rPr lang="en-US"/>
              <a:t>XML Documents, DTD, and XML Schema (contd.)</a:t>
            </a:r>
          </a:p>
        </p:txBody>
      </p:sp>
      <p:sp>
        <p:nvSpPr>
          <p:cNvPr id="932867" name="Rectangle 3"/>
          <p:cNvSpPr>
            <a:spLocks noGrp="1" noChangeArrowheads="1"/>
          </p:cNvSpPr>
          <p:nvPr>
            <p:ph type="body" idx="1"/>
          </p:nvPr>
        </p:nvSpPr>
        <p:spPr/>
        <p:txBody>
          <a:bodyPr/>
          <a:lstStyle/>
          <a:p>
            <a:r>
              <a:rPr lang="en-US" b="1"/>
              <a:t>XML Schema</a:t>
            </a:r>
            <a:r>
              <a:rPr lang="en-US"/>
              <a:t> (contd.)</a:t>
            </a:r>
          </a:p>
          <a:p>
            <a:pPr lvl="1"/>
            <a:r>
              <a:rPr lang="en-US" b="1"/>
              <a:t>Annotations, documentation, and language used: </a:t>
            </a:r>
          </a:p>
          <a:p>
            <a:pPr lvl="2"/>
            <a:r>
              <a:rPr lang="en-US"/>
              <a:t>The xsd:annotation and xsd:documentation are used for providing comments and other descriptions in the XML document. </a:t>
            </a:r>
          </a:p>
          <a:p>
            <a:pPr lvl="2"/>
            <a:r>
              <a:rPr lang="en-US"/>
              <a:t>The attribute XML:lang of the xsd:documentation element specifies the language being used. E.g., “en”</a:t>
            </a:r>
          </a:p>
        </p:txBody>
      </p:sp>
    </p:spTree>
    <p:extLst>
      <p:ext uri="{BB962C8B-B14F-4D97-AF65-F5344CB8AC3E}">
        <p14:creationId xmlns:p14="http://schemas.microsoft.com/office/powerpoint/2010/main" val="41224057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27- </a:t>
            </a:r>
            <a:fld id="{1E646B43-F8DD-7142-A916-2775DD87CD9F}" type="slidenum">
              <a:rPr lang="en-US"/>
              <a:pPr/>
              <a:t>27</a:t>
            </a:fld>
            <a:endParaRPr lang="en-CA"/>
          </a:p>
        </p:txBody>
      </p:sp>
      <p:sp>
        <p:nvSpPr>
          <p:cNvPr id="934914" name="Rectangle 2"/>
          <p:cNvSpPr>
            <a:spLocks noGrp="1" noChangeArrowheads="1"/>
          </p:cNvSpPr>
          <p:nvPr>
            <p:ph type="title"/>
          </p:nvPr>
        </p:nvSpPr>
        <p:spPr/>
        <p:txBody>
          <a:bodyPr/>
          <a:lstStyle/>
          <a:p>
            <a:r>
              <a:rPr lang="en-US"/>
              <a:t>XML Documents, DTD, and XML Schema (contd.)</a:t>
            </a:r>
          </a:p>
        </p:txBody>
      </p:sp>
      <p:sp>
        <p:nvSpPr>
          <p:cNvPr id="934915" name="Rectangle 3"/>
          <p:cNvSpPr>
            <a:spLocks noGrp="1" noChangeArrowheads="1"/>
          </p:cNvSpPr>
          <p:nvPr>
            <p:ph type="body" idx="1"/>
          </p:nvPr>
        </p:nvSpPr>
        <p:spPr/>
        <p:txBody>
          <a:bodyPr/>
          <a:lstStyle/>
          <a:p>
            <a:r>
              <a:rPr lang="en-US" b="1"/>
              <a:t>XML Schema</a:t>
            </a:r>
            <a:r>
              <a:rPr lang="en-US"/>
              <a:t> (contd.)</a:t>
            </a:r>
          </a:p>
          <a:p>
            <a:pPr lvl="1"/>
            <a:r>
              <a:rPr lang="en-US" b="1"/>
              <a:t>Elements and types: </a:t>
            </a:r>
          </a:p>
          <a:p>
            <a:pPr lvl="2"/>
            <a:r>
              <a:rPr lang="en-US"/>
              <a:t>We specify the </a:t>
            </a:r>
            <a:r>
              <a:rPr lang="en-US" b="1"/>
              <a:t>root</a:t>
            </a:r>
            <a:r>
              <a:rPr lang="en-US"/>
              <a:t> element of our XML schema. In XML schema, the name attribute of the xsd:element tag specifies the element name, which is called company for the root element in our example. </a:t>
            </a:r>
          </a:p>
          <a:p>
            <a:pPr lvl="2"/>
            <a:r>
              <a:rPr lang="en-US"/>
              <a:t>The structure of the company root element is a xsd:complexType. </a:t>
            </a:r>
          </a:p>
        </p:txBody>
      </p:sp>
    </p:spTree>
    <p:extLst>
      <p:ext uri="{BB962C8B-B14F-4D97-AF65-F5344CB8AC3E}">
        <p14:creationId xmlns:p14="http://schemas.microsoft.com/office/powerpoint/2010/main" val="5782252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27- </a:t>
            </a:r>
            <a:fld id="{CD7A4D9F-4C6D-DC40-BB1C-163861201D98}" type="slidenum">
              <a:rPr lang="en-US"/>
              <a:pPr/>
              <a:t>28</a:t>
            </a:fld>
            <a:endParaRPr lang="en-CA"/>
          </a:p>
        </p:txBody>
      </p:sp>
      <p:sp>
        <p:nvSpPr>
          <p:cNvPr id="856068" name="Rectangle 4"/>
          <p:cNvSpPr>
            <a:spLocks noGrp="1" noChangeArrowheads="1"/>
          </p:cNvSpPr>
          <p:nvPr>
            <p:ph type="title"/>
          </p:nvPr>
        </p:nvSpPr>
        <p:spPr/>
        <p:txBody>
          <a:bodyPr/>
          <a:lstStyle/>
          <a:p>
            <a:r>
              <a:rPr lang="en-US"/>
              <a:t>XML Documents, DTD, and XML Schema (contd.)</a:t>
            </a:r>
          </a:p>
        </p:txBody>
      </p:sp>
      <p:sp>
        <p:nvSpPr>
          <p:cNvPr id="856069" name="Rectangle 5"/>
          <p:cNvSpPr>
            <a:spLocks noGrp="1" noChangeArrowheads="1"/>
          </p:cNvSpPr>
          <p:nvPr>
            <p:ph type="body" idx="1"/>
          </p:nvPr>
        </p:nvSpPr>
        <p:spPr/>
        <p:txBody>
          <a:bodyPr/>
          <a:lstStyle/>
          <a:p>
            <a:r>
              <a:rPr lang="en-US" b="1"/>
              <a:t>XML Schema</a:t>
            </a:r>
            <a:r>
              <a:rPr lang="en-US"/>
              <a:t> (contd.)</a:t>
            </a:r>
          </a:p>
          <a:p>
            <a:pPr lvl="1"/>
            <a:r>
              <a:rPr lang="en-US" b="1"/>
              <a:t>First-level elements in the company database: </a:t>
            </a:r>
          </a:p>
          <a:p>
            <a:pPr lvl="2"/>
            <a:r>
              <a:rPr lang="en-US"/>
              <a:t>These elements are named </a:t>
            </a:r>
            <a:r>
              <a:rPr lang="en-US" i="1"/>
              <a:t>employee</a:t>
            </a:r>
            <a:r>
              <a:rPr lang="en-US"/>
              <a:t>, </a:t>
            </a:r>
            <a:r>
              <a:rPr lang="en-US" i="1"/>
              <a:t>department</a:t>
            </a:r>
            <a:r>
              <a:rPr lang="en-US"/>
              <a:t>, and </a:t>
            </a:r>
            <a:r>
              <a:rPr lang="en-US" i="1"/>
              <a:t>project</a:t>
            </a:r>
            <a:r>
              <a:rPr lang="en-US"/>
              <a:t>, and each is specified in an xsd:element tag. If a tag has only attributes and no further sub-elements or data within it, it can be ended with the back slash symbol (/&gt;) and termed </a:t>
            </a:r>
            <a:r>
              <a:rPr lang="en-US" b="1"/>
              <a:t>Empty</a:t>
            </a:r>
            <a:r>
              <a:rPr lang="en-US"/>
              <a:t> </a:t>
            </a:r>
            <a:r>
              <a:rPr lang="en-US" b="1"/>
              <a:t>Element</a:t>
            </a:r>
            <a:r>
              <a:rPr lang="en-US"/>
              <a:t>.</a:t>
            </a:r>
          </a:p>
        </p:txBody>
      </p:sp>
    </p:spTree>
    <p:extLst>
      <p:ext uri="{BB962C8B-B14F-4D97-AF65-F5344CB8AC3E}">
        <p14:creationId xmlns:p14="http://schemas.microsoft.com/office/powerpoint/2010/main" val="1635197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27- </a:t>
            </a:r>
            <a:fld id="{B3F69C91-5F9E-AB41-A787-204CBFC11FBB}" type="slidenum">
              <a:rPr lang="en-US"/>
              <a:pPr/>
              <a:t>29</a:t>
            </a:fld>
            <a:endParaRPr lang="en-CA"/>
          </a:p>
        </p:txBody>
      </p:sp>
      <p:sp>
        <p:nvSpPr>
          <p:cNvPr id="936962" name="Rectangle 2"/>
          <p:cNvSpPr>
            <a:spLocks noGrp="1" noChangeArrowheads="1"/>
          </p:cNvSpPr>
          <p:nvPr>
            <p:ph type="title"/>
          </p:nvPr>
        </p:nvSpPr>
        <p:spPr/>
        <p:txBody>
          <a:bodyPr/>
          <a:lstStyle/>
          <a:p>
            <a:r>
              <a:rPr lang="en-US"/>
              <a:t>XML Documents, DTD, and XML Schema (contd.)</a:t>
            </a:r>
          </a:p>
        </p:txBody>
      </p:sp>
      <p:sp>
        <p:nvSpPr>
          <p:cNvPr id="936963" name="Rectangle 3"/>
          <p:cNvSpPr>
            <a:spLocks noGrp="1" noChangeArrowheads="1"/>
          </p:cNvSpPr>
          <p:nvPr>
            <p:ph type="body" idx="1"/>
          </p:nvPr>
        </p:nvSpPr>
        <p:spPr/>
        <p:txBody>
          <a:bodyPr/>
          <a:lstStyle/>
          <a:p>
            <a:r>
              <a:rPr lang="en-US" b="1"/>
              <a:t>XML Schema</a:t>
            </a:r>
            <a:r>
              <a:rPr lang="en-US"/>
              <a:t> (contd.)</a:t>
            </a:r>
          </a:p>
          <a:p>
            <a:pPr lvl="1"/>
            <a:r>
              <a:rPr lang="en-US" b="1"/>
              <a:t>Specifying element type and minimum and maximum occurrences</a:t>
            </a:r>
            <a:r>
              <a:rPr lang="en-US"/>
              <a:t>: </a:t>
            </a:r>
          </a:p>
          <a:p>
            <a:pPr lvl="2"/>
            <a:r>
              <a:rPr lang="en-US"/>
              <a:t>If we specify a type attribute in an xsd:element, this means that the structure of the element will be described separately, typically using the xsd:complexType element. The minOccurs and maxOccurs tags are used for specifying lower and upper bounds on the number of occurrences of an element. The default is exactly one occurrence. </a:t>
            </a:r>
          </a:p>
        </p:txBody>
      </p:sp>
    </p:spTree>
    <p:extLst>
      <p:ext uri="{BB962C8B-B14F-4D97-AF65-F5344CB8AC3E}">
        <p14:creationId xmlns:p14="http://schemas.microsoft.com/office/powerpoint/2010/main" val="5912003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Data</a:t>
            </a:r>
            <a:endParaRPr lang="en-US" dirty="0"/>
          </a:p>
        </p:txBody>
      </p:sp>
      <p:sp>
        <p:nvSpPr>
          <p:cNvPr id="3" name="Content Placeholder 2"/>
          <p:cNvSpPr>
            <a:spLocks noGrp="1"/>
          </p:cNvSpPr>
          <p:nvPr>
            <p:ph idx="1"/>
          </p:nvPr>
        </p:nvSpPr>
        <p:spPr/>
        <p:txBody>
          <a:bodyPr/>
          <a:lstStyle/>
          <a:p>
            <a:r>
              <a:rPr lang="en-US" dirty="0" smtClean="0"/>
              <a:t>Unstructured – </a:t>
            </a:r>
            <a:r>
              <a:rPr lang="en-US" i="1" dirty="0" smtClean="0"/>
              <a:t>e.g. </a:t>
            </a:r>
            <a:r>
              <a:rPr lang="en-US" dirty="0" smtClean="0"/>
              <a:t>text</a:t>
            </a:r>
          </a:p>
          <a:p>
            <a:r>
              <a:rPr lang="en-US" dirty="0" smtClean="0"/>
              <a:t>Semi-Structured – </a:t>
            </a:r>
            <a:r>
              <a:rPr lang="en-US" i="1" dirty="0" smtClean="0"/>
              <a:t>e.g. </a:t>
            </a:r>
            <a:r>
              <a:rPr lang="en-US" dirty="0" smtClean="0"/>
              <a:t>XML (RSS feeds are a specific example of this)</a:t>
            </a:r>
          </a:p>
          <a:p>
            <a:r>
              <a:rPr lang="en-US" dirty="0" smtClean="0"/>
              <a:t>Structured – </a:t>
            </a:r>
            <a:r>
              <a:rPr lang="en-US" i="1" dirty="0" smtClean="0"/>
              <a:t>e.g. </a:t>
            </a:r>
            <a:r>
              <a:rPr lang="en-US" dirty="0" smtClean="0"/>
              <a:t>a MySQL database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1/8/14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1082504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27- </a:t>
            </a:r>
            <a:fld id="{5AE19F63-2337-F548-A706-FDB1DB582E65}" type="slidenum">
              <a:rPr lang="en-US"/>
              <a:pPr/>
              <a:t>30</a:t>
            </a:fld>
            <a:endParaRPr lang="en-CA"/>
          </a:p>
        </p:txBody>
      </p:sp>
      <p:sp>
        <p:nvSpPr>
          <p:cNvPr id="939010" name="Rectangle 2"/>
          <p:cNvSpPr>
            <a:spLocks noGrp="1" noChangeArrowheads="1"/>
          </p:cNvSpPr>
          <p:nvPr>
            <p:ph type="title"/>
          </p:nvPr>
        </p:nvSpPr>
        <p:spPr/>
        <p:txBody>
          <a:bodyPr/>
          <a:lstStyle/>
          <a:p>
            <a:r>
              <a:rPr lang="en-US"/>
              <a:t>XML Documents, DTD, and XML Schema (contd.)</a:t>
            </a:r>
          </a:p>
        </p:txBody>
      </p:sp>
      <p:sp>
        <p:nvSpPr>
          <p:cNvPr id="939011" name="Rectangle 3"/>
          <p:cNvSpPr>
            <a:spLocks noGrp="1" noChangeArrowheads="1"/>
          </p:cNvSpPr>
          <p:nvPr>
            <p:ph type="body" idx="1"/>
          </p:nvPr>
        </p:nvSpPr>
        <p:spPr/>
        <p:txBody>
          <a:bodyPr/>
          <a:lstStyle/>
          <a:p>
            <a:r>
              <a:rPr lang="en-US" b="1"/>
              <a:t>XML Schema</a:t>
            </a:r>
            <a:r>
              <a:rPr lang="en-US"/>
              <a:t> (contd.)</a:t>
            </a:r>
          </a:p>
          <a:p>
            <a:pPr lvl="1"/>
            <a:r>
              <a:rPr lang="en-US" b="1"/>
              <a:t>Specifying Keys:</a:t>
            </a:r>
          </a:p>
          <a:p>
            <a:pPr lvl="2"/>
            <a:r>
              <a:rPr lang="en-US"/>
              <a:t>For specifying </a:t>
            </a:r>
            <a:r>
              <a:rPr lang="en-US" b="1"/>
              <a:t>primary keys</a:t>
            </a:r>
            <a:r>
              <a:rPr lang="en-US"/>
              <a:t>, the tag xsd:key is used.</a:t>
            </a:r>
          </a:p>
          <a:p>
            <a:pPr lvl="2"/>
            <a:r>
              <a:rPr lang="en-US"/>
              <a:t>For specifying </a:t>
            </a:r>
            <a:r>
              <a:rPr lang="en-US" b="1"/>
              <a:t>foreign keys</a:t>
            </a:r>
            <a:r>
              <a:rPr lang="en-US"/>
              <a:t>, the tag xsd:keyref is used. </a:t>
            </a:r>
          </a:p>
          <a:p>
            <a:pPr lvl="3"/>
            <a:r>
              <a:rPr lang="en-US"/>
              <a:t>When specifying a foreign key, the attribute refer of the xsd:keyref tag specifies the referenced primary key whereas the tags xsd:selector and xsd:field specify the referencing element type and foreign key.</a:t>
            </a:r>
          </a:p>
        </p:txBody>
      </p:sp>
    </p:spTree>
    <p:extLst>
      <p:ext uri="{BB962C8B-B14F-4D97-AF65-F5344CB8AC3E}">
        <p14:creationId xmlns:p14="http://schemas.microsoft.com/office/powerpoint/2010/main" val="38804504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27- </a:t>
            </a:r>
            <a:fld id="{D79635E3-3489-7647-B004-8768C6D81858}" type="slidenum">
              <a:rPr lang="en-US"/>
              <a:pPr/>
              <a:t>31</a:t>
            </a:fld>
            <a:endParaRPr lang="en-CA"/>
          </a:p>
        </p:txBody>
      </p:sp>
      <p:sp>
        <p:nvSpPr>
          <p:cNvPr id="858116" name="Rectangle 4"/>
          <p:cNvSpPr>
            <a:spLocks noGrp="1" noChangeArrowheads="1"/>
          </p:cNvSpPr>
          <p:nvPr>
            <p:ph type="title"/>
          </p:nvPr>
        </p:nvSpPr>
        <p:spPr/>
        <p:txBody>
          <a:bodyPr/>
          <a:lstStyle/>
          <a:p>
            <a:r>
              <a:rPr lang="en-US"/>
              <a:t>XML Documents, DTD, and XML Schema (contd.)</a:t>
            </a:r>
          </a:p>
        </p:txBody>
      </p:sp>
      <p:sp>
        <p:nvSpPr>
          <p:cNvPr id="858117" name="Rectangle 5"/>
          <p:cNvSpPr>
            <a:spLocks noGrp="1" noChangeArrowheads="1"/>
          </p:cNvSpPr>
          <p:nvPr>
            <p:ph type="body" idx="1"/>
          </p:nvPr>
        </p:nvSpPr>
        <p:spPr/>
        <p:txBody>
          <a:bodyPr/>
          <a:lstStyle/>
          <a:p>
            <a:pPr>
              <a:lnSpc>
                <a:spcPct val="80000"/>
              </a:lnSpc>
            </a:pPr>
            <a:r>
              <a:rPr lang="en-US" sz="2400" b="1"/>
              <a:t>XML Schema</a:t>
            </a:r>
            <a:r>
              <a:rPr lang="en-US" sz="2400"/>
              <a:t> (contd.)</a:t>
            </a:r>
          </a:p>
          <a:p>
            <a:pPr lvl="1">
              <a:lnSpc>
                <a:spcPct val="80000"/>
              </a:lnSpc>
            </a:pPr>
            <a:r>
              <a:rPr lang="en-US" sz="2200" b="1"/>
              <a:t>Specifying the structures of complex elements via complex types: </a:t>
            </a:r>
          </a:p>
          <a:p>
            <a:pPr lvl="2">
              <a:lnSpc>
                <a:spcPct val="80000"/>
              </a:lnSpc>
            </a:pPr>
            <a:r>
              <a:rPr lang="en-US" sz="2000"/>
              <a:t>Complex elements in our example are </a:t>
            </a:r>
            <a:r>
              <a:rPr lang="en-US" sz="2000" i="1"/>
              <a:t>Department, Employee, Project, </a:t>
            </a:r>
            <a:r>
              <a:rPr lang="en-US" sz="2000"/>
              <a:t>and</a:t>
            </a:r>
            <a:r>
              <a:rPr lang="en-US" sz="2000" i="1"/>
              <a:t> Dependent</a:t>
            </a:r>
            <a:r>
              <a:rPr lang="en-US" sz="2000"/>
              <a:t>, which use the tag </a:t>
            </a:r>
            <a:r>
              <a:rPr lang="en-US" sz="2000" b="1"/>
              <a:t>xsd:complexType</a:t>
            </a:r>
            <a:r>
              <a:rPr lang="en-US" sz="2000"/>
              <a:t>. We specify each of these as a sequence of subelements corresponding to the database attributes of each entity type by using the xsd:sequence and xsd:element tags of XML schema. Each element is given a </a:t>
            </a:r>
            <a:r>
              <a:rPr lang="en-US" sz="2000" b="1"/>
              <a:t>name</a:t>
            </a:r>
            <a:r>
              <a:rPr lang="en-US" sz="2000"/>
              <a:t> and </a:t>
            </a:r>
            <a:r>
              <a:rPr lang="en-US" sz="2000" b="1"/>
              <a:t>type</a:t>
            </a:r>
            <a:r>
              <a:rPr lang="en-US" sz="2000"/>
              <a:t> via the attributes name and type of xsd:element. </a:t>
            </a:r>
          </a:p>
          <a:p>
            <a:pPr lvl="2">
              <a:lnSpc>
                <a:spcPct val="80000"/>
              </a:lnSpc>
            </a:pPr>
            <a:r>
              <a:rPr lang="en-US" sz="2000"/>
              <a:t>We can also specify minOccurs and maxOccurs attributes if we need to change the default of exactly one occurrence. For (optional) database attributes where null is allowed, we need to specify minOccurs = 0, whereas for multivalued database attributes we need to specify maxOccurs = “unbounded” on the corresponding element. </a:t>
            </a:r>
          </a:p>
        </p:txBody>
      </p:sp>
    </p:spTree>
    <p:extLst>
      <p:ext uri="{BB962C8B-B14F-4D97-AF65-F5344CB8AC3E}">
        <p14:creationId xmlns:p14="http://schemas.microsoft.com/office/powerpoint/2010/main" val="17204494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27- </a:t>
            </a:r>
            <a:fld id="{7EFEAAAB-271F-2842-A4C6-4E983E6B09EC}" type="slidenum">
              <a:rPr lang="en-US"/>
              <a:pPr/>
              <a:t>32</a:t>
            </a:fld>
            <a:endParaRPr lang="en-CA"/>
          </a:p>
        </p:txBody>
      </p:sp>
      <p:sp>
        <p:nvSpPr>
          <p:cNvPr id="941058" name="Rectangle 2"/>
          <p:cNvSpPr>
            <a:spLocks noGrp="1" noChangeArrowheads="1"/>
          </p:cNvSpPr>
          <p:nvPr>
            <p:ph type="title"/>
          </p:nvPr>
        </p:nvSpPr>
        <p:spPr/>
        <p:txBody>
          <a:bodyPr/>
          <a:lstStyle/>
          <a:p>
            <a:r>
              <a:rPr lang="en-US"/>
              <a:t>XML Documents, DTD, and XML Schema (contd.)</a:t>
            </a:r>
          </a:p>
        </p:txBody>
      </p:sp>
      <p:sp>
        <p:nvSpPr>
          <p:cNvPr id="941059" name="Rectangle 3"/>
          <p:cNvSpPr>
            <a:spLocks noGrp="1" noChangeArrowheads="1"/>
          </p:cNvSpPr>
          <p:nvPr>
            <p:ph type="body" idx="1"/>
          </p:nvPr>
        </p:nvSpPr>
        <p:spPr/>
        <p:txBody>
          <a:bodyPr/>
          <a:lstStyle/>
          <a:p>
            <a:r>
              <a:rPr lang="en-US" b="1"/>
              <a:t>XML Schema</a:t>
            </a:r>
            <a:r>
              <a:rPr lang="en-US"/>
              <a:t> (contd.)</a:t>
            </a:r>
          </a:p>
          <a:p>
            <a:pPr lvl="1"/>
            <a:r>
              <a:rPr lang="en-US" b="1"/>
              <a:t>Composite (compound) attributes: </a:t>
            </a:r>
          </a:p>
          <a:p>
            <a:pPr lvl="2"/>
            <a:r>
              <a:rPr lang="en-US"/>
              <a:t>Composite attributes from ER Schema are also specified as complex types in the XML schema, as illustrated by the Address, Name, Worker, and WorksOn complex types. These could have been directly embedded within their parent elements.</a:t>
            </a:r>
          </a:p>
        </p:txBody>
      </p:sp>
    </p:spTree>
    <p:extLst>
      <p:ext uri="{BB962C8B-B14F-4D97-AF65-F5344CB8AC3E}">
        <p14:creationId xmlns:p14="http://schemas.microsoft.com/office/powerpoint/2010/main" val="14443574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27- </a:t>
            </a:r>
            <a:fld id="{32ECE4CE-51C6-B943-9C10-CC82B45AAD06}" type="slidenum">
              <a:rPr lang="en-US"/>
              <a:pPr/>
              <a:t>33</a:t>
            </a:fld>
            <a:endParaRPr lang="en-CA"/>
          </a:p>
        </p:txBody>
      </p:sp>
      <p:sp>
        <p:nvSpPr>
          <p:cNvPr id="860164" name="Rectangle 4"/>
          <p:cNvSpPr>
            <a:spLocks noGrp="1" noChangeArrowheads="1"/>
          </p:cNvSpPr>
          <p:nvPr>
            <p:ph type="title"/>
          </p:nvPr>
        </p:nvSpPr>
        <p:spPr/>
        <p:txBody>
          <a:bodyPr/>
          <a:lstStyle/>
          <a:p>
            <a:r>
              <a:rPr lang="en-US"/>
              <a:t>XML Documents and Databases.</a:t>
            </a:r>
          </a:p>
        </p:txBody>
      </p:sp>
      <p:sp>
        <p:nvSpPr>
          <p:cNvPr id="860165" name="Rectangle 5"/>
          <p:cNvSpPr>
            <a:spLocks noGrp="1" noChangeArrowheads="1"/>
          </p:cNvSpPr>
          <p:nvPr>
            <p:ph type="body" idx="1"/>
          </p:nvPr>
        </p:nvSpPr>
        <p:spPr/>
        <p:txBody>
          <a:bodyPr/>
          <a:lstStyle/>
          <a:p>
            <a:pPr>
              <a:lnSpc>
                <a:spcPct val="90000"/>
              </a:lnSpc>
            </a:pPr>
            <a:r>
              <a:rPr lang="en-US" sz="2400"/>
              <a:t>Approaches to Storing XML Documents</a:t>
            </a:r>
          </a:p>
          <a:p>
            <a:pPr lvl="1">
              <a:lnSpc>
                <a:spcPct val="90000"/>
              </a:lnSpc>
            </a:pPr>
            <a:r>
              <a:rPr lang="en-US" sz="2200"/>
              <a:t>Using a DBMS to store the documents as text: </a:t>
            </a:r>
          </a:p>
          <a:p>
            <a:pPr lvl="2">
              <a:lnSpc>
                <a:spcPct val="90000"/>
              </a:lnSpc>
            </a:pPr>
            <a:r>
              <a:rPr lang="en-US" sz="2000"/>
              <a:t>We can use a relational or object DBMS to store whole XML documents as text fields within the DBMS records or objects. This approach can be used if the DBMS has a special module for document processing, and would work for storing schemaless and document-centric XML documents. </a:t>
            </a:r>
          </a:p>
          <a:p>
            <a:pPr lvl="1">
              <a:lnSpc>
                <a:spcPct val="90000"/>
              </a:lnSpc>
            </a:pPr>
            <a:r>
              <a:rPr lang="en-US" sz="2200"/>
              <a:t>Using a DBMS to store the document contents as data elements: </a:t>
            </a:r>
          </a:p>
          <a:p>
            <a:pPr lvl="2">
              <a:lnSpc>
                <a:spcPct val="90000"/>
              </a:lnSpc>
            </a:pPr>
            <a:r>
              <a:rPr lang="en-US" sz="2000"/>
              <a:t>This approach would work for storing a collection of documents that follow a specific XML DTD or XML schema. Since all the documents have the same structure, we can design a relational (or object) database to store the leaf-level data elements within the XML documents. </a:t>
            </a:r>
          </a:p>
        </p:txBody>
      </p:sp>
    </p:spTree>
    <p:extLst>
      <p:ext uri="{BB962C8B-B14F-4D97-AF65-F5344CB8AC3E}">
        <p14:creationId xmlns:p14="http://schemas.microsoft.com/office/powerpoint/2010/main" val="42754559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27- </a:t>
            </a:r>
            <a:fld id="{1E2FB12C-8656-FA48-97AD-2A086915BC7C}" type="slidenum">
              <a:rPr lang="en-US"/>
              <a:pPr/>
              <a:t>34</a:t>
            </a:fld>
            <a:endParaRPr lang="en-CA"/>
          </a:p>
        </p:txBody>
      </p:sp>
      <p:sp>
        <p:nvSpPr>
          <p:cNvPr id="943106" name="Rectangle 2"/>
          <p:cNvSpPr>
            <a:spLocks noGrp="1" noChangeArrowheads="1"/>
          </p:cNvSpPr>
          <p:nvPr>
            <p:ph type="title"/>
          </p:nvPr>
        </p:nvSpPr>
        <p:spPr/>
        <p:txBody>
          <a:bodyPr/>
          <a:lstStyle/>
          <a:p>
            <a:r>
              <a:rPr lang="en-US"/>
              <a:t>XML Documents and Databases.</a:t>
            </a:r>
          </a:p>
        </p:txBody>
      </p:sp>
      <p:sp>
        <p:nvSpPr>
          <p:cNvPr id="943107" name="Rectangle 3"/>
          <p:cNvSpPr>
            <a:spLocks noGrp="1" noChangeArrowheads="1"/>
          </p:cNvSpPr>
          <p:nvPr>
            <p:ph type="body" idx="1"/>
          </p:nvPr>
        </p:nvSpPr>
        <p:spPr/>
        <p:txBody>
          <a:bodyPr/>
          <a:lstStyle/>
          <a:p>
            <a:r>
              <a:rPr lang="en-US" sz="2400"/>
              <a:t>Approaches to Storing XML Documents</a:t>
            </a:r>
            <a:r>
              <a:rPr lang="en-US" sz="2400" b="1"/>
              <a:t> </a:t>
            </a:r>
            <a:r>
              <a:rPr lang="en-US" sz="2400"/>
              <a:t>(contd.)</a:t>
            </a:r>
          </a:p>
          <a:p>
            <a:pPr lvl="1"/>
            <a:r>
              <a:rPr lang="en-US" sz="2200"/>
              <a:t>Designing a specialized system for storing native XML data: </a:t>
            </a:r>
          </a:p>
          <a:p>
            <a:pPr lvl="2"/>
            <a:r>
              <a:rPr lang="en-US" sz="2000"/>
              <a:t>A new type of database system based on the hierarchical (tree) model would be designed and implemented. The system would include specialized indexing and querying techniques, and would work for all types of XML documents. </a:t>
            </a:r>
          </a:p>
          <a:p>
            <a:pPr lvl="1"/>
            <a:r>
              <a:rPr lang="en-US" sz="2200"/>
              <a:t>Creating or publishing customized XML documents from pre-existing relational databases: </a:t>
            </a:r>
          </a:p>
          <a:p>
            <a:pPr lvl="2"/>
            <a:r>
              <a:rPr lang="en-US" sz="2000"/>
              <a:t>Because there are enormous amounts of data already stored in relational databases, parts of these data may need to be formatted as documents for exchanging or displaying over the Web.</a:t>
            </a:r>
          </a:p>
        </p:txBody>
      </p:sp>
    </p:spTree>
    <p:extLst>
      <p:ext uri="{BB962C8B-B14F-4D97-AF65-F5344CB8AC3E}">
        <p14:creationId xmlns:p14="http://schemas.microsoft.com/office/powerpoint/2010/main" val="2406416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27- </a:t>
            </a:r>
            <a:fld id="{E25F7588-5556-304E-97C8-21E055403918}" type="slidenum">
              <a:rPr lang="en-US"/>
              <a:pPr/>
              <a:t>35</a:t>
            </a:fld>
            <a:endParaRPr lang="en-CA"/>
          </a:p>
        </p:txBody>
      </p:sp>
      <p:sp>
        <p:nvSpPr>
          <p:cNvPr id="862212" name="Rectangle 4"/>
          <p:cNvSpPr>
            <a:spLocks noGrp="1" noChangeArrowheads="1"/>
          </p:cNvSpPr>
          <p:nvPr>
            <p:ph type="title"/>
          </p:nvPr>
        </p:nvSpPr>
        <p:spPr/>
        <p:txBody>
          <a:bodyPr/>
          <a:lstStyle/>
          <a:p>
            <a:r>
              <a:rPr lang="en-US"/>
              <a:t>XML Documents, DTD, and XML Schema (contd.)</a:t>
            </a:r>
          </a:p>
        </p:txBody>
      </p:sp>
      <p:sp>
        <p:nvSpPr>
          <p:cNvPr id="862213" name="Rectangle 5"/>
          <p:cNvSpPr>
            <a:spLocks noGrp="1" noChangeArrowheads="1"/>
          </p:cNvSpPr>
          <p:nvPr>
            <p:ph type="body" idx="1"/>
          </p:nvPr>
        </p:nvSpPr>
        <p:spPr/>
        <p:txBody>
          <a:bodyPr/>
          <a:lstStyle/>
          <a:p>
            <a:r>
              <a:rPr lang="en-US"/>
              <a:t>Extracting XML Documents from Relational Databases.</a:t>
            </a:r>
          </a:p>
          <a:p>
            <a:pPr lvl="1"/>
            <a:r>
              <a:rPr lang="en-US"/>
              <a:t>Suppose that an application needs to extract XML documents for student, course, and grade information from the university database.</a:t>
            </a:r>
          </a:p>
          <a:p>
            <a:pPr lvl="1"/>
            <a:r>
              <a:rPr lang="en-US"/>
              <a:t>The data needed for these documents is contained in the database attributes of the entity types </a:t>
            </a:r>
            <a:r>
              <a:rPr lang="en-US" b="1" i="1"/>
              <a:t>course</a:t>
            </a:r>
            <a:r>
              <a:rPr lang="en-US" i="1"/>
              <a:t>, </a:t>
            </a:r>
            <a:r>
              <a:rPr lang="en-US" b="1" i="1"/>
              <a:t>section</a:t>
            </a:r>
            <a:r>
              <a:rPr lang="en-US" i="1"/>
              <a:t>, </a:t>
            </a:r>
            <a:r>
              <a:rPr lang="en-US"/>
              <a:t>and</a:t>
            </a:r>
            <a:r>
              <a:rPr lang="en-US" i="1"/>
              <a:t> </a:t>
            </a:r>
            <a:r>
              <a:rPr lang="en-US" b="1" i="1"/>
              <a:t>student</a:t>
            </a:r>
            <a:r>
              <a:rPr lang="en-US"/>
              <a:t> as shown below (part of the main ER), and the relationships s-s and c-s between them.</a:t>
            </a:r>
          </a:p>
          <a:p>
            <a:endParaRPr lang="en-US"/>
          </a:p>
        </p:txBody>
      </p:sp>
    </p:spTree>
    <p:extLst>
      <p:ext uri="{BB962C8B-B14F-4D97-AF65-F5344CB8AC3E}">
        <p14:creationId xmlns:p14="http://schemas.microsoft.com/office/powerpoint/2010/main" val="775054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t>Slide 27- </a:t>
            </a:r>
            <a:fld id="{CCAA9EBD-B86C-104E-B4CD-F19CC5E2B8F8}" type="slidenum">
              <a:rPr lang="en-US"/>
              <a:pPr/>
              <a:t>36</a:t>
            </a:fld>
            <a:endParaRPr lang="en-CA"/>
          </a:p>
        </p:txBody>
      </p:sp>
      <p:sp>
        <p:nvSpPr>
          <p:cNvPr id="864261" name="Rectangle 5"/>
          <p:cNvSpPr>
            <a:spLocks noGrp="1" noChangeArrowheads="1"/>
          </p:cNvSpPr>
          <p:nvPr>
            <p:ph type="title"/>
          </p:nvPr>
        </p:nvSpPr>
        <p:spPr/>
        <p:txBody>
          <a:bodyPr/>
          <a:lstStyle/>
          <a:p>
            <a:r>
              <a:rPr lang="en-US"/>
              <a:t>Subset of the UNIVERSITY database schema</a:t>
            </a:r>
          </a:p>
        </p:txBody>
      </p:sp>
      <p:sp>
        <p:nvSpPr>
          <p:cNvPr id="864262" name="Rectangle 6"/>
          <p:cNvSpPr>
            <a:spLocks noGrp="1" noChangeArrowheads="1"/>
          </p:cNvSpPr>
          <p:nvPr>
            <p:ph type="body" idx="1"/>
          </p:nvPr>
        </p:nvSpPr>
        <p:spPr/>
        <p:txBody>
          <a:bodyPr/>
          <a:lstStyle/>
          <a:p>
            <a:r>
              <a:rPr lang="en-US"/>
              <a:t>FIGURE 27.7</a:t>
            </a:r>
            <a:br>
              <a:rPr lang="en-US"/>
            </a:br>
            <a:r>
              <a:rPr lang="en-US"/>
              <a:t>Subset of the UNIVERSITY database schema needed for XML document extraction.</a:t>
            </a:r>
          </a:p>
        </p:txBody>
      </p:sp>
      <p:pic>
        <p:nvPicPr>
          <p:cNvPr id="864259" name="Picture 3"/>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315913" y="3322638"/>
            <a:ext cx="8294687" cy="1554162"/>
          </a:xfrm>
        </p:spPr>
      </p:pic>
    </p:spTree>
    <p:extLst>
      <p:ext uri="{BB962C8B-B14F-4D97-AF65-F5344CB8AC3E}">
        <p14:creationId xmlns:p14="http://schemas.microsoft.com/office/powerpoint/2010/main" val="14253368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27- </a:t>
            </a:r>
            <a:fld id="{490F3CCA-780B-E344-91EA-0E0EE9067402}" type="slidenum">
              <a:rPr lang="en-US"/>
              <a:pPr/>
              <a:t>37</a:t>
            </a:fld>
            <a:endParaRPr lang="en-CA"/>
          </a:p>
        </p:txBody>
      </p:sp>
      <p:sp>
        <p:nvSpPr>
          <p:cNvPr id="866308" name="Rectangle 4"/>
          <p:cNvSpPr>
            <a:spLocks noGrp="1" noChangeArrowheads="1"/>
          </p:cNvSpPr>
          <p:nvPr>
            <p:ph type="title"/>
          </p:nvPr>
        </p:nvSpPr>
        <p:spPr/>
        <p:txBody>
          <a:bodyPr/>
          <a:lstStyle/>
          <a:p>
            <a:r>
              <a:rPr lang="en-US"/>
              <a:t>XML Documents, DTD, and XML Schema (contd.)</a:t>
            </a:r>
          </a:p>
        </p:txBody>
      </p:sp>
      <p:sp>
        <p:nvSpPr>
          <p:cNvPr id="866309" name="Rectangle 5"/>
          <p:cNvSpPr>
            <a:spLocks noGrp="1" noChangeArrowheads="1"/>
          </p:cNvSpPr>
          <p:nvPr>
            <p:ph type="body" idx="1"/>
          </p:nvPr>
        </p:nvSpPr>
        <p:spPr/>
        <p:txBody>
          <a:bodyPr/>
          <a:lstStyle/>
          <a:p>
            <a:r>
              <a:rPr lang="en-US"/>
              <a:t>Extracting XML Documents from Relational Databases</a:t>
            </a:r>
          </a:p>
          <a:p>
            <a:pPr lvl="1"/>
            <a:r>
              <a:rPr lang="en-US"/>
              <a:t>One of the possible hierarchies that can be extracted from the database subset could choose COURSE as the root. </a:t>
            </a:r>
          </a:p>
        </p:txBody>
      </p:sp>
    </p:spTree>
    <p:extLst>
      <p:ext uri="{BB962C8B-B14F-4D97-AF65-F5344CB8AC3E}">
        <p14:creationId xmlns:p14="http://schemas.microsoft.com/office/powerpoint/2010/main" val="30244829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r>
              <a:rPr lang="en-US"/>
              <a:t>Slide 27- </a:t>
            </a:r>
            <a:fld id="{875CD9DF-DD08-C34E-B87E-19ED04E52F7F}" type="slidenum">
              <a:rPr lang="en-US"/>
              <a:pPr/>
              <a:t>38</a:t>
            </a:fld>
            <a:endParaRPr lang="en-CA"/>
          </a:p>
        </p:txBody>
      </p:sp>
      <p:sp>
        <p:nvSpPr>
          <p:cNvPr id="868357" name="Rectangle 5"/>
          <p:cNvSpPr>
            <a:spLocks noGrp="1" noChangeArrowheads="1"/>
          </p:cNvSpPr>
          <p:nvPr>
            <p:ph type="title"/>
          </p:nvPr>
        </p:nvSpPr>
        <p:spPr/>
        <p:txBody>
          <a:bodyPr/>
          <a:lstStyle/>
          <a:p>
            <a:r>
              <a:rPr lang="en-US" sz="3200"/>
              <a:t>Hierarchical (tree) view with COURSE as the root</a:t>
            </a:r>
          </a:p>
        </p:txBody>
      </p:sp>
      <p:sp>
        <p:nvSpPr>
          <p:cNvPr id="868358" name="Rectangle 6"/>
          <p:cNvSpPr>
            <a:spLocks noGrp="1" noChangeArrowheads="1"/>
          </p:cNvSpPr>
          <p:nvPr>
            <p:ph type="body" sz="half" idx="1"/>
          </p:nvPr>
        </p:nvSpPr>
        <p:spPr/>
        <p:txBody>
          <a:bodyPr/>
          <a:lstStyle/>
          <a:p>
            <a:r>
              <a:rPr lang="en-US" sz="2400"/>
              <a:t>FIGURE 27.8</a:t>
            </a:r>
            <a:br>
              <a:rPr lang="en-US" sz="2400"/>
            </a:br>
            <a:r>
              <a:rPr lang="en-US" sz="2400"/>
              <a:t>Hierarchical (tree) view with COURSE as the root.</a:t>
            </a:r>
          </a:p>
        </p:txBody>
      </p:sp>
      <p:pic>
        <p:nvPicPr>
          <p:cNvPr id="868355"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403850" y="1600200"/>
            <a:ext cx="2187575" cy="4572000"/>
          </a:xfrm>
        </p:spPr>
      </p:pic>
    </p:spTree>
    <p:extLst>
      <p:ext uri="{BB962C8B-B14F-4D97-AF65-F5344CB8AC3E}">
        <p14:creationId xmlns:p14="http://schemas.microsoft.com/office/powerpoint/2010/main" val="21716255"/>
      </p:ext>
    </p:extLst>
  </p:cSld>
  <p:clrMapOvr>
    <a:masterClrMapping/>
  </p:clrMapOvr>
  <p:transition xmlns:p14="http://schemas.microsoft.com/office/powerpoint/2010/mai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t>Slide 27- </a:t>
            </a:r>
            <a:fld id="{FE37B9E9-1368-A042-9CFE-9F6901B8A05E}" type="slidenum">
              <a:rPr lang="en-US"/>
              <a:pPr/>
              <a:t>39</a:t>
            </a:fld>
            <a:endParaRPr lang="en-CA"/>
          </a:p>
        </p:txBody>
      </p:sp>
      <p:sp>
        <p:nvSpPr>
          <p:cNvPr id="870405" name="Rectangle 5"/>
          <p:cNvSpPr>
            <a:spLocks noGrp="1" noChangeArrowheads="1"/>
          </p:cNvSpPr>
          <p:nvPr>
            <p:ph type="title"/>
          </p:nvPr>
        </p:nvSpPr>
        <p:spPr/>
        <p:txBody>
          <a:bodyPr/>
          <a:lstStyle/>
          <a:p>
            <a:r>
              <a:rPr lang="en-US" sz="3200"/>
              <a:t>XML schema document with COURSE as the root</a:t>
            </a:r>
          </a:p>
        </p:txBody>
      </p:sp>
      <p:sp>
        <p:nvSpPr>
          <p:cNvPr id="870406" name="Rectangle 6"/>
          <p:cNvSpPr>
            <a:spLocks noGrp="1" noChangeArrowheads="1"/>
          </p:cNvSpPr>
          <p:nvPr>
            <p:ph type="body" idx="1"/>
          </p:nvPr>
        </p:nvSpPr>
        <p:spPr>
          <a:xfrm>
            <a:off x="239713" y="1447800"/>
            <a:ext cx="8294687" cy="381000"/>
          </a:xfrm>
        </p:spPr>
        <p:txBody>
          <a:bodyPr/>
          <a:lstStyle/>
          <a:p>
            <a:pPr>
              <a:lnSpc>
                <a:spcPct val="90000"/>
              </a:lnSpc>
            </a:pPr>
            <a:r>
              <a:rPr lang="en-US" sz="2000"/>
              <a:t>FIGURE 27.9</a:t>
            </a:r>
          </a:p>
        </p:txBody>
      </p:sp>
      <p:pic>
        <p:nvPicPr>
          <p:cNvPr id="870403" name="Picture 3"/>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1066800" y="1752600"/>
            <a:ext cx="7134225" cy="4840288"/>
          </a:xfrm>
        </p:spPr>
      </p:pic>
    </p:spTree>
    <p:extLst>
      <p:ext uri="{BB962C8B-B14F-4D97-AF65-F5344CB8AC3E}">
        <p14:creationId xmlns:p14="http://schemas.microsoft.com/office/powerpoint/2010/main" val="14997715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27- </a:t>
            </a:r>
            <a:fld id="{594EEC20-47A7-C04D-BAEC-6103012F3B7E}" type="slidenum">
              <a:rPr lang="en-US"/>
              <a:pPr/>
              <a:t>4</a:t>
            </a:fld>
            <a:endParaRPr lang="en-CA"/>
          </a:p>
        </p:txBody>
      </p:sp>
      <p:sp>
        <p:nvSpPr>
          <p:cNvPr id="825348" name="Rectangle 4"/>
          <p:cNvSpPr>
            <a:spLocks noGrp="1" noChangeArrowheads="1"/>
          </p:cNvSpPr>
          <p:nvPr>
            <p:ph type="title"/>
          </p:nvPr>
        </p:nvSpPr>
        <p:spPr>
          <a:solidFill>
            <a:srgbClr val="618091"/>
          </a:solidFill>
        </p:spPr>
        <p:txBody>
          <a:bodyPr/>
          <a:lstStyle/>
          <a:p>
            <a:r>
              <a:rPr lang="en-US" sz="3200" dirty="0"/>
              <a:t>Structured, Semi Structured</a:t>
            </a:r>
            <a:br>
              <a:rPr lang="en-US" sz="3200" dirty="0"/>
            </a:br>
            <a:r>
              <a:rPr lang="en-US" sz="3200" dirty="0"/>
              <a:t>and Unstructured Data</a:t>
            </a:r>
          </a:p>
        </p:txBody>
      </p:sp>
      <p:sp>
        <p:nvSpPr>
          <p:cNvPr id="825349" name="Rectangle 5"/>
          <p:cNvSpPr>
            <a:spLocks noGrp="1" noChangeArrowheads="1"/>
          </p:cNvSpPr>
          <p:nvPr>
            <p:ph type="body" idx="1"/>
          </p:nvPr>
        </p:nvSpPr>
        <p:spPr/>
        <p:txBody>
          <a:bodyPr/>
          <a:lstStyle/>
          <a:p>
            <a:pPr>
              <a:lnSpc>
                <a:spcPct val="90000"/>
              </a:lnSpc>
            </a:pPr>
            <a:r>
              <a:rPr lang="en-US"/>
              <a:t>Three characterizations:</a:t>
            </a:r>
          </a:p>
          <a:p>
            <a:pPr lvl="1">
              <a:lnSpc>
                <a:spcPct val="90000"/>
              </a:lnSpc>
            </a:pPr>
            <a:r>
              <a:rPr lang="en-US" b="1"/>
              <a:t>Structured </a:t>
            </a:r>
            <a:r>
              <a:rPr lang="en-US"/>
              <a:t>Data</a:t>
            </a:r>
          </a:p>
          <a:p>
            <a:pPr lvl="1">
              <a:lnSpc>
                <a:spcPct val="90000"/>
              </a:lnSpc>
            </a:pPr>
            <a:r>
              <a:rPr lang="en-US" b="1"/>
              <a:t>Semi-Structured </a:t>
            </a:r>
            <a:r>
              <a:rPr lang="en-US"/>
              <a:t>Data</a:t>
            </a:r>
            <a:endParaRPr lang="en-US" b="1"/>
          </a:p>
          <a:p>
            <a:pPr lvl="1">
              <a:lnSpc>
                <a:spcPct val="90000"/>
              </a:lnSpc>
            </a:pPr>
            <a:r>
              <a:rPr lang="en-US" b="1"/>
              <a:t>Unstructured </a:t>
            </a:r>
            <a:r>
              <a:rPr lang="en-US"/>
              <a:t>Data</a:t>
            </a:r>
          </a:p>
          <a:p>
            <a:pPr>
              <a:lnSpc>
                <a:spcPct val="90000"/>
              </a:lnSpc>
            </a:pPr>
            <a:r>
              <a:rPr lang="en-US" b="1"/>
              <a:t>Structured</a:t>
            </a:r>
            <a:r>
              <a:rPr lang="en-US"/>
              <a:t> Data:</a:t>
            </a:r>
          </a:p>
          <a:p>
            <a:pPr lvl="1">
              <a:lnSpc>
                <a:spcPct val="90000"/>
              </a:lnSpc>
            </a:pPr>
            <a:r>
              <a:rPr lang="en-US"/>
              <a:t>Information stored in databases is known as </a:t>
            </a:r>
            <a:r>
              <a:rPr lang="en-US" b="1"/>
              <a:t>structured</a:t>
            </a:r>
            <a:r>
              <a:rPr lang="en-US"/>
              <a:t> data because it is represented in a strict format.</a:t>
            </a:r>
          </a:p>
          <a:p>
            <a:pPr lvl="1">
              <a:lnSpc>
                <a:spcPct val="90000"/>
              </a:lnSpc>
            </a:pPr>
            <a:r>
              <a:rPr lang="en-US"/>
              <a:t>The DBMS then checks to ensure that all data follows the structures and constraints specified in the schema. </a:t>
            </a:r>
          </a:p>
        </p:txBody>
      </p:sp>
    </p:spTree>
    <p:extLst>
      <p:ext uri="{BB962C8B-B14F-4D97-AF65-F5344CB8AC3E}">
        <p14:creationId xmlns:p14="http://schemas.microsoft.com/office/powerpoint/2010/main" val="29229700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27- </a:t>
            </a:r>
            <a:fld id="{3CBC1A2D-F5ED-4745-B06A-6173F3F18D56}" type="slidenum">
              <a:rPr lang="en-US"/>
              <a:pPr/>
              <a:t>40</a:t>
            </a:fld>
            <a:endParaRPr lang="en-CA"/>
          </a:p>
        </p:txBody>
      </p:sp>
      <p:sp>
        <p:nvSpPr>
          <p:cNvPr id="872452" name="Rectangle 4"/>
          <p:cNvSpPr>
            <a:spLocks noGrp="1" noChangeArrowheads="1"/>
          </p:cNvSpPr>
          <p:nvPr>
            <p:ph type="title"/>
          </p:nvPr>
        </p:nvSpPr>
        <p:spPr/>
        <p:txBody>
          <a:bodyPr/>
          <a:lstStyle/>
          <a:p>
            <a:r>
              <a:rPr lang="en-US"/>
              <a:t>XML Documents, DTD, and XML Schema (contd.)</a:t>
            </a:r>
          </a:p>
        </p:txBody>
      </p:sp>
      <p:sp>
        <p:nvSpPr>
          <p:cNvPr id="872453" name="Rectangle 5"/>
          <p:cNvSpPr>
            <a:spLocks noGrp="1" noChangeArrowheads="1"/>
          </p:cNvSpPr>
          <p:nvPr>
            <p:ph type="body" idx="1"/>
          </p:nvPr>
        </p:nvSpPr>
        <p:spPr/>
        <p:txBody>
          <a:bodyPr/>
          <a:lstStyle/>
          <a:p>
            <a:r>
              <a:rPr lang="en-US"/>
              <a:t>Breaking Cycles To Convert Graphs into Trees</a:t>
            </a:r>
          </a:p>
          <a:p>
            <a:pPr lvl="1"/>
            <a:r>
              <a:rPr lang="en-US"/>
              <a:t>It is possible to have a more complex subset with one or more cycles, indicating multiple relationships among the entities. </a:t>
            </a:r>
          </a:p>
          <a:p>
            <a:pPr lvl="1"/>
            <a:r>
              <a:rPr lang="en-US"/>
              <a:t>Suppose that we need the information in all the entity types and relationships in figure below for a particular XML document, with student as the root element. </a:t>
            </a:r>
          </a:p>
        </p:txBody>
      </p:sp>
    </p:spTree>
    <p:extLst>
      <p:ext uri="{BB962C8B-B14F-4D97-AF65-F5344CB8AC3E}">
        <p14:creationId xmlns:p14="http://schemas.microsoft.com/office/powerpoint/2010/main" val="38283352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t>Slide 27- </a:t>
            </a:r>
            <a:fld id="{57406288-69B8-C742-9611-C862E01E4515}" type="slidenum">
              <a:rPr lang="en-US"/>
              <a:pPr/>
              <a:t>41</a:t>
            </a:fld>
            <a:endParaRPr lang="en-CA"/>
          </a:p>
        </p:txBody>
      </p:sp>
      <p:sp>
        <p:nvSpPr>
          <p:cNvPr id="874501" name="Rectangle 5"/>
          <p:cNvSpPr>
            <a:spLocks noGrp="1" noChangeArrowheads="1"/>
          </p:cNvSpPr>
          <p:nvPr>
            <p:ph type="title"/>
          </p:nvPr>
        </p:nvSpPr>
        <p:spPr/>
        <p:txBody>
          <a:bodyPr/>
          <a:lstStyle/>
          <a:p>
            <a:r>
              <a:rPr lang="en-US"/>
              <a:t>An ER schema diagram for a simplified UNIVERSITY database. </a:t>
            </a:r>
          </a:p>
        </p:txBody>
      </p:sp>
      <p:sp>
        <p:nvSpPr>
          <p:cNvPr id="874502" name="Rectangle 6"/>
          <p:cNvSpPr>
            <a:spLocks noGrp="1" noChangeArrowheads="1"/>
          </p:cNvSpPr>
          <p:nvPr>
            <p:ph type="body" idx="1"/>
          </p:nvPr>
        </p:nvSpPr>
        <p:spPr>
          <a:xfrm>
            <a:off x="239713" y="1447800"/>
            <a:ext cx="2579687" cy="457200"/>
          </a:xfrm>
        </p:spPr>
        <p:txBody>
          <a:bodyPr/>
          <a:lstStyle/>
          <a:p>
            <a:r>
              <a:rPr lang="en-US" sz="2400"/>
              <a:t>FIGURE 27.6</a:t>
            </a:r>
          </a:p>
        </p:txBody>
      </p:sp>
      <p:pic>
        <p:nvPicPr>
          <p:cNvPr id="874499" name="Picture 3"/>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1905000" y="1793875"/>
            <a:ext cx="6919913" cy="4835525"/>
          </a:xfrm>
        </p:spPr>
      </p:pic>
    </p:spTree>
    <p:extLst>
      <p:ext uri="{BB962C8B-B14F-4D97-AF65-F5344CB8AC3E}">
        <p14:creationId xmlns:p14="http://schemas.microsoft.com/office/powerpoint/2010/main" val="9699390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27- </a:t>
            </a:r>
            <a:fld id="{684970EA-4391-0E43-985E-91B30B1C7043}" type="slidenum">
              <a:rPr lang="en-US"/>
              <a:pPr/>
              <a:t>42</a:t>
            </a:fld>
            <a:endParaRPr lang="en-CA"/>
          </a:p>
        </p:txBody>
      </p:sp>
      <p:sp>
        <p:nvSpPr>
          <p:cNvPr id="876548" name="Rectangle 4"/>
          <p:cNvSpPr>
            <a:spLocks noGrp="1" noChangeArrowheads="1"/>
          </p:cNvSpPr>
          <p:nvPr>
            <p:ph type="title"/>
          </p:nvPr>
        </p:nvSpPr>
        <p:spPr/>
        <p:txBody>
          <a:bodyPr/>
          <a:lstStyle/>
          <a:p>
            <a:r>
              <a:rPr lang="en-US"/>
              <a:t>XML Documents, DTD, and XML Schema (contd.)</a:t>
            </a:r>
          </a:p>
        </p:txBody>
      </p:sp>
      <p:sp>
        <p:nvSpPr>
          <p:cNvPr id="876549" name="Rectangle 5"/>
          <p:cNvSpPr>
            <a:spLocks noGrp="1" noChangeArrowheads="1"/>
          </p:cNvSpPr>
          <p:nvPr>
            <p:ph type="body" idx="1"/>
          </p:nvPr>
        </p:nvSpPr>
        <p:spPr/>
        <p:txBody>
          <a:bodyPr/>
          <a:lstStyle/>
          <a:p>
            <a:pPr>
              <a:lnSpc>
                <a:spcPct val="90000"/>
              </a:lnSpc>
            </a:pPr>
            <a:r>
              <a:rPr lang="en-US" sz="2400"/>
              <a:t>Breaking Cycles To convert Graphs into Trees</a:t>
            </a:r>
          </a:p>
          <a:p>
            <a:pPr lvl="1">
              <a:lnSpc>
                <a:spcPct val="90000"/>
              </a:lnSpc>
            </a:pPr>
            <a:r>
              <a:rPr lang="en-US" sz="2400"/>
              <a:t>One way to break the cycles is to replicate the entity types involved in cycles. </a:t>
            </a:r>
          </a:p>
          <a:p>
            <a:pPr lvl="2">
              <a:lnSpc>
                <a:spcPct val="90000"/>
              </a:lnSpc>
            </a:pPr>
            <a:r>
              <a:rPr lang="en-US" sz="2000"/>
              <a:t>First, we replicate INSTRUCTOR as shown in part (2) of Figure, calling the replica to the right INSTRUCTOR1. The INSTRUCTOR replica on the left represents the relationship between instructors and the sections they teach, whereas the INSTRUCTOR1 replica on the right represents the relationship between instructors and the department each works in. </a:t>
            </a:r>
          </a:p>
          <a:p>
            <a:pPr lvl="2">
              <a:lnSpc>
                <a:spcPct val="90000"/>
              </a:lnSpc>
            </a:pPr>
            <a:r>
              <a:rPr lang="en-US" sz="2000"/>
              <a:t>We still have the cycle involving COURSE, so we can replicate COURSE in a similar manner, leading to the hierarchy shown in part (3) . The COURSE1 replica to the left represents the relationship between courses and their sections, whereas the COURSE replica to the right represents the relationship between courses and the department that offers each course.</a:t>
            </a:r>
          </a:p>
        </p:txBody>
      </p:sp>
    </p:spTree>
    <p:extLst>
      <p:ext uri="{BB962C8B-B14F-4D97-AF65-F5344CB8AC3E}">
        <p14:creationId xmlns:p14="http://schemas.microsoft.com/office/powerpoint/2010/main" val="1381722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t>Slide 27- </a:t>
            </a:r>
            <a:fld id="{0B7B8610-8110-4E48-BB75-859695C7ECCF}" type="slidenum">
              <a:rPr lang="en-US"/>
              <a:pPr/>
              <a:t>43</a:t>
            </a:fld>
            <a:endParaRPr lang="en-CA"/>
          </a:p>
        </p:txBody>
      </p:sp>
      <p:sp>
        <p:nvSpPr>
          <p:cNvPr id="878597" name="Rectangle 5"/>
          <p:cNvSpPr>
            <a:spLocks noGrp="1" noChangeArrowheads="1"/>
          </p:cNvSpPr>
          <p:nvPr>
            <p:ph type="title"/>
          </p:nvPr>
        </p:nvSpPr>
        <p:spPr/>
        <p:txBody>
          <a:bodyPr/>
          <a:lstStyle/>
          <a:p>
            <a:r>
              <a:rPr lang="en-US"/>
              <a:t/>
            </a:r>
            <a:br>
              <a:rPr lang="en-US"/>
            </a:br>
            <a:r>
              <a:rPr lang="en-US"/>
              <a:t>Converting a graph with cycles into a hierarchical (tree) structure </a:t>
            </a:r>
          </a:p>
        </p:txBody>
      </p:sp>
      <p:sp>
        <p:nvSpPr>
          <p:cNvPr id="878598" name="Rectangle 6"/>
          <p:cNvSpPr>
            <a:spLocks noGrp="1" noChangeArrowheads="1"/>
          </p:cNvSpPr>
          <p:nvPr>
            <p:ph type="body" idx="1"/>
          </p:nvPr>
        </p:nvSpPr>
        <p:spPr/>
        <p:txBody>
          <a:bodyPr/>
          <a:lstStyle/>
          <a:p>
            <a:r>
              <a:rPr lang="en-US"/>
              <a:t>FIGURE 27.13</a:t>
            </a:r>
          </a:p>
        </p:txBody>
      </p:sp>
      <p:pic>
        <p:nvPicPr>
          <p:cNvPr id="878595" name="Picture 3"/>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1066800" y="2005013"/>
            <a:ext cx="7732713" cy="4624387"/>
          </a:xfrm>
        </p:spPr>
      </p:pic>
    </p:spTree>
    <p:extLst>
      <p:ext uri="{BB962C8B-B14F-4D97-AF65-F5344CB8AC3E}">
        <p14:creationId xmlns:p14="http://schemas.microsoft.com/office/powerpoint/2010/main" val="32794812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27- </a:t>
            </a:r>
            <a:fld id="{C02C381F-C92F-5C42-AFD8-7F04B2B14FAC}" type="slidenum">
              <a:rPr lang="en-US"/>
              <a:pPr/>
              <a:t>44</a:t>
            </a:fld>
            <a:endParaRPr lang="en-CA"/>
          </a:p>
        </p:txBody>
      </p:sp>
      <p:sp>
        <p:nvSpPr>
          <p:cNvPr id="880644" name="Rectangle 4"/>
          <p:cNvSpPr>
            <a:spLocks noGrp="1" noChangeArrowheads="1"/>
          </p:cNvSpPr>
          <p:nvPr>
            <p:ph type="title"/>
          </p:nvPr>
        </p:nvSpPr>
        <p:spPr/>
        <p:txBody>
          <a:bodyPr/>
          <a:lstStyle/>
          <a:p>
            <a:r>
              <a:rPr lang="en-US"/>
              <a:t>XML Querying</a:t>
            </a:r>
          </a:p>
        </p:txBody>
      </p:sp>
      <p:sp>
        <p:nvSpPr>
          <p:cNvPr id="880645" name="Rectangle 5"/>
          <p:cNvSpPr>
            <a:spLocks noGrp="1" noChangeArrowheads="1"/>
          </p:cNvSpPr>
          <p:nvPr>
            <p:ph type="body" idx="1"/>
          </p:nvPr>
        </p:nvSpPr>
        <p:spPr/>
        <p:txBody>
          <a:bodyPr/>
          <a:lstStyle/>
          <a:p>
            <a:r>
              <a:rPr lang="en-US" b="1"/>
              <a:t>XPath</a:t>
            </a:r>
          </a:p>
          <a:p>
            <a:pPr lvl="1"/>
            <a:r>
              <a:rPr lang="en-US"/>
              <a:t>An XPath expression returns a collection of element nodes that satisfy certain patterns specified in the expression. </a:t>
            </a:r>
          </a:p>
          <a:p>
            <a:pPr lvl="1"/>
            <a:r>
              <a:rPr lang="en-US"/>
              <a:t>The names in the XPath expression are node names in the XML document tree that are either tag (element) names or attribute names, possibly with additional </a:t>
            </a:r>
            <a:r>
              <a:rPr lang="en-US" b="1"/>
              <a:t>qualifier conditions</a:t>
            </a:r>
            <a:r>
              <a:rPr lang="en-US"/>
              <a:t> to further restrict the nodes that satisfy the pattern.</a:t>
            </a:r>
          </a:p>
        </p:txBody>
      </p:sp>
    </p:spTree>
    <p:extLst>
      <p:ext uri="{BB962C8B-B14F-4D97-AF65-F5344CB8AC3E}">
        <p14:creationId xmlns:p14="http://schemas.microsoft.com/office/powerpoint/2010/main" val="23908087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27- </a:t>
            </a:r>
            <a:fld id="{0380DBE2-BBC5-614D-9B00-E11482661420}" type="slidenum">
              <a:rPr lang="en-US"/>
              <a:pPr/>
              <a:t>45</a:t>
            </a:fld>
            <a:endParaRPr lang="en-CA"/>
          </a:p>
        </p:txBody>
      </p:sp>
      <p:sp>
        <p:nvSpPr>
          <p:cNvPr id="949250" name="Rectangle 2"/>
          <p:cNvSpPr>
            <a:spLocks noGrp="1" noChangeArrowheads="1"/>
          </p:cNvSpPr>
          <p:nvPr>
            <p:ph type="title"/>
          </p:nvPr>
        </p:nvSpPr>
        <p:spPr/>
        <p:txBody>
          <a:bodyPr/>
          <a:lstStyle/>
          <a:p>
            <a:r>
              <a:rPr lang="en-US"/>
              <a:t>XML Querying</a:t>
            </a:r>
          </a:p>
        </p:txBody>
      </p:sp>
      <p:sp>
        <p:nvSpPr>
          <p:cNvPr id="949251" name="Rectangle 3"/>
          <p:cNvSpPr>
            <a:spLocks noGrp="1" noChangeArrowheads="1"/>
          </p:cNvSpPr>
          <p:nvPr>
            <p:ph type="body" idx="1"/>
          </p:nvPr>
        </p:nvSpPr>
        <p:spPr/>
        <p:txBody>
          <a:bodyPr/>
          <a:lstStyle/>
          <a:p>
            <a:r>
              <a:rPr lang="en-US" sz="2400" b="1"/>
              <a:t>XPath</a:t>
            </a:r>
            <a:r>
              <a:rPr lang="en-US" sz="2400"/>
              <a:t> (contd.)</a:t>
            </a:r>
            <a:endParaRPr lang="en-US" sz="2400" b="1"/>
          </a:p>
          <a:p>
            <a:pPr lvl="1"/>
            <a:r>
              <a:rPr lang="en-US" sz="2200"/>
              <a:t>There are two main separators when specifying a path:</a:t>
            </a:r>
          </a:p>
          <a:p>
            <a:pPr lvl="2"/>
            <a:r>
              <a:rPr lang="en-US" sz="2000"/>
              <a:t>single slash (/) and double slash (//)</a:t>
            </a:r>
          </a:p>
          <a:p>
            <a:pPr lvl="3"/>
            <a:r>
              <a:rPr lang="en-US" sz="1800"/>
              <a:t>A single slash before a tag specifies that the tag must appear as a direct child of the previous (parent) tag, whereas a double slash specifies that the tag can appear as a descendant of the previous tag at any level.</a:t>
            </a:r>
          </a:p>
          <a:p>
            <a:pPr lvl="1"/>
            <a:r>
              <a:rPr lang="en-US" sz="2200"/>
              <a:t>It is customary to include the file name in any XPath query allowing us to specify any local file name or path name that specifies the path.</a:t>
            </a:r>
          </a:p>
          <a:p>
            <a:pPr lvl="1"/>
            <a:r>
              <a:rPr lang="en-US" sz="2200"/>
              <a:t>doc(www.company.com/info.XML)/company =&gt; COMPANY XML doc</a:t>
            </a:r>
          </a:p>
        </p:txBody>
      </p:sp>
    </p:spTree>
    <p:extLst>
      <p:ext uri="{BB962C8B-B14F-4D97-AF65-F5344CB8AC3E}">
        <p14:creationId xmlns:p14="http://schemas.microsoft.com/office/powerpoint/2010/main" val="24094049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t>Slide 27- </a:t>
            </a:r>
            <a:fld id="{BB85D959-BDC8-4049-9055-277608A12881}" type="slidenum">
              <a:rPr lang="en-US"/>
              <a:pPr/>
              <a:t>46</a:t>
            </a:fld>
            <a:endParaRPr lang="en-CA"/>
          </a:p>
        </p:txBody>
      </p:sp>
      <p:sp>
        <p:nvSpPr>
          <p:cNvPr id="882695" name="Rectangle 7"/>
          <p:cNvSpPr>
            <a:spLocks noGrp="1" noChangeArrowheads="1"/>
          </p:cNvSpPr>
          <p:nvPr>
            <p:ph type="title"/>
          </p:nvPr>
        </p:nvSpPr>
        <p:spPr/>
        <p:txBody>
          <a:bodyPr/>
          <a:lstStyle/>
          <a:p>
            <a:r>
              <a:rPr lang="en-US"/>
              <a:t>XML Querying</a:t>
            </a:r>
          </a:p>
        </p:txBody>
      </p:sp>
      <p:sp>
        <p:nvSpPr>
          <p:cNvPr id="882696" name="Rectangle 8"/>
          <p:cNvSpPr>
            <a:spLocks noGrp="1" noChangeArrowheads="1"/>
          </p:cNvSpPr>
          <p:nvPr>
            <p:ph type="body" idx="1"/>
          </p:nvPr>
        </p:nvSpPr>
        <p:spPr/>
        <p:txBody>
          <a:bodyPr/>
          <a:lstStyle/>
          <a:p>
            <a:pPr marL="381000" indent="-381000">
              <a:lnSpc>
                <a:spcPct val="90000"/>
              </a:lnSpc>
              <a:buSzTx/>
              <a:buFont typeface="Wingdings" charset="0"/>
              <a:buAutoNum type="arabicPeriod"/>
            </a:pPr>
            <a:r>
              <a:rPr lang="en-US" sz="2000"/>
              <a:t>Returns the COMPANY root node and all its descendant nodes, which means that it returns the whole XML document. </a:t>
            </a:r>
          </a:p>
          <a:p>
            <a:pPr marL="381000" indent="-381000">
              <a:lnSpc>
                <a:spcPct val="90000"/>
              </a:lnSpc>
              <a:buSzTx/>
              <a:buFont typeface="Wingdings" charset="0"/>
              <a:buAutoNum type="arabicPeriod"/>
            </a:pPr>
            <a:r>
              <a:rPr lang="en-US" sz="2000"/>
              <a:t>Returns all department nodes (elements) and their descendant subtrees.</a:t>
            </a:r>
          </a:p>
          <a:p>
            <a:pPr marL="381000" indent="-381000">
              <a:lnSpc>
                <a:spcPct val="90000"/>
              </a:lnSpc>
              <a:buSzTx/>
              <a:buFont typeface="Wingdings" charset="0"/>
              <a:buAutoNum type="arabicPeriod"/>
            </a:pPr>
            <a:r>
              <a:rPr lang="en-US" sz="2000"/>
              <a:t>Returns all employeeName nodes that are direct children of an employee node, such that the employee node has another child element employeeSalary whose value is greater than 70000. </a:t>
            </a:r>
          </a:p>
          <a:p>
            <a:pPr marL="381000" indent="-381000">
              <a:lnSpc>
                <a:spcPct val="90000"/>
              </a:lnSpc>
              <a:buSzTx/>
              <a:buFont typeface="Wingdings" charset="0"/>
              <a:buAutoNum type="arabicPeriod"/>
            </a:pPr>
            <a:r>
              <a:rPr lang="en-US" sz="2000"/>
              <a:t>This returns the same result as the previous one except that we specified the full path name in this example. </a:t>
            </a:r>
          </a:p>
          <a:p>
            <a:pPr marL="381000" indent="-381000">
              <a:lnSpc>
                <a:spcPct val="90000"/>
              </a:lnSpc>
              <a:buSzTx/>
              <a:buFont typeface="Wingdings" charset="0"/>
              <a:buAutoNum type="arabicPeriod"/>
            </a:pPr>
            <a:r>
              <a:rPr lang="en-US" sz="2000"/>
              <a:t>This returns all projectWorker nodes and their descendant nodes that are children under a </a:t>
            </a:r>
            <a:r>
              <a:rPr lang="en-US" sz="2000" i="1"/>
              <a:t>path /company/project</a:t>
            </a:r>
            <a:r>
              <a:rPr lang="en-US" sz="2000"/>
              <a:t> and that have a child node hours with value greater than 20.0 hours.</a:t>
            </a:r>
          </a:p>
        </p:txBody>
      </p:sp>
      <p:sp>
        <p:nvSpPr>
          <p:cNvPr id="882691" name="Rectangle 3"/>
          <p:cNvSpPr>
            <a:spLocks noChangeArrowheads="1"/>
          </p:cNvSpPr>
          <p:nvPr/>
        </p:nvSpPr>
        <p:spPr bwMode="auto">
          <a:xfrm>
            <a:off x="0" y="1147763"/>
            <a:ext cx="8897938" cy="372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990600" lvl="1" indent="-533400">
              <a:lnSpc>
                <a:spcPct val="80000"/>
              </a:lnSpc>
              <a:spcBef>
                <a:spcPct val="20000"/>
              </a:spcBef>
              <a:buClr>
                <a:schemeClr val="tx2"/>
              </a:buClr>
              <a:buSzPct val="55000"/>
              <a:buFontTx/>
              <a:buAutoNum type="arabicPeriod"/>
            </a:pPr>
            <a:endParaRPr lang="en-US" sz="2000">
              <a:solidFill>
                <a:srgbClr val="800000"/>
              </a:solidFill>
            </a:endParaRPr>
          </a:p>
        </p:txBody>
      </p:sp>
    </p:spTree>
    <p:extLst>
      <p:ext uri="{BB962C8B-B14F-4D97-AF65-F5344CB8AC3E}">
        <p14:creationId xmlns:p14="http://schemas.microsoft.com/office/powerpoint/2010/main" val="27117774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t>Slide 27- </a:t>
            </a:r>
            <a:fld id="{4EE091B7-4113-DF49-8A1C-88FE1727F13A}" type="slidenum">
              <a:rPr lang="en-US"/>
              <a:pPr/>
              <a:t>47</a:t>
            </a:fld>
            <a:endParaRPr lang="en-CA"/>
          </a:p>
        </p:txBody>
      </p:sp>
      <p:sp>
        <p:nvSpPr>
          <p:cNvPr id="884741" name="Rectangle 5"/>
          <p:cNvSpPr>
            <a:spLocks noGrp="1" noChangeArrowheads="1"/>
          </p:cNvSpPr>
          <p:nvPr>
            <p:ph type="title"/>
          </p:nvPr>
        </p:nvSpPr>
        <p:spPr/>
        <p:txBody>
          <a:bodyPr/>
          <a:lstStyle/>
          <a:p>
            <a:r>
              <a:rPr lang="en-US"/>
              <a:t>Some examples of XPath expressions</a:t>
            </a:r>
          </a:p>
        </p:txBody>
      </p:sp>
      <p:sp>
        <p:nvSpPr>
          <p:cNvPr id="884742" name="Rectangle 6"/>
          <p:cNvSpPr>
            <a:spLocks noGrp="1" noChangeArrowheads="1"/>
          </p:cNvSpPr>
          <p:nvPr>
            <p:ph type="body" idx="1"/>
          </p:nvPr>
        </p:nvSpPr>
        <p:spPr/>
        <p:txBody>
          <a:bodyPr/>
          <a:lstStyle/>
          <a:p>
            <a:r>
              <a:rPr lang="en-US"/>
              <a:t>FIGURE 27.14</a:t>
            </a:r>
            <a:br>
              <a:rPr lang="en-US"/>
            </a:br>
            <a:r>
              <a:rPr lang="en-US"/>
              <a:t>Some examples of XPath expressions on XML documents that follow the XML schema file COMPANY in FIGURE 27.5.</a:t>
            </a:r>
          </a:p>
        </p:txBody>
      </p:sp>
      <p:pic>
        <p:nvPicPr>
          <p:cNvPr id="884739" name="Picture 3"/>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315913" y="3767138"/>
            <a:ext cx="8294687" cy="1566862"/>
          </a:xfrm>
        </p:spPr>
      </p:pic>
    </p:spTree>
    <p:extLst>
      <p:ext uri="{BB962C8B-B14F-4D97-AF65-F5344CB8AC3E}">
        <p14:creationId xmlns:p14="http://schemas.microsoft.com/office/powerpoint/2010/main" val="5510794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27- </a:t>
            </a:r>
            <a:fld id="{4F849CDE-944C-EB44-A91F-39EC17E5EF6F}" type="slidenum">
              <a:rPr lang="en-US"/>
              <a:pPr/>
              <a:t>48</a:t>
            </a:fld>
            <a:endParaRPr lang="en-CA"/>
          </a:p>
        </p:txBody>
      </p:sp>
      <p:sp>
        <p:nvSpPr>
          <p:cNvPr id="886788" name="Rectangle 4"/>
          <p:cNvSpPr>
            <a:spLocks noGrp="1" noChangeArrowheads="1"/>
          </p:cNvSpPr>
          <p:nvPr>
            <p:ph type="title"/>
          </p:nvPr>
        </p:nvSpPr>
        <p:spPr/>
        <p:txBody>
          <a:bodyPr/>
          <a:lstStyle/>
          <a:p>
            <a:r>
              <a:rPr lang="en-US"/>
              <a:t>XML Querying</a:t>
            </a:r>
          </a:p>
        </p:txBody>
      </p:sp>
      <p:sp>
        <p:nvSpPr>
          <p:cNvPr id="886789" name="Rectangle 5"/>
          <p:cNvSpPr>
            <a:spLocks noGrp="1" noChangeArrowheads="1"/>
          </p:cNvSpPr>
          <p:nvPr>
            <p:ph type="body" idx="1"/>
          </p:nvPr>
        </p:nvSpPr>
        <p:spPr/>
        <p:txBody>
          <a:bodyPr/>
          <a:lstStyle/>
          <a:p>
            <a:pPr>
              <a:lnSpc>
                <a:spcPct val="90000"/>
              </a:lnSpc>
            </a:pPr>
            <a:r>
              <a:rPr lang="en-US" sz="2700"/>
              <a:t>XQuery</a:t>
            </a:r>
          </a:p>
          <a:p>
            <a:pPr lvl="1">
              <a:lnSpc>
                <a:spcPct val="90000"/>
              </a:lnSpc>
            </a:pPr>
            <a:r>
              <a:rPr lang="en-US" sz="2400"/>
              <a:t>XQuery uses XPath expressions, but has additional constructs.</a:t>
            </a:r>
          </a:p>
          <a:p>
            <a:pPr lvl="1">
              <a:lnSpc>
                <a:spcPct val="90000"/>
              </a:lnSpc>
            </a:pPr>
            <a:r>
              <a:rPr lang="en-US" sz="2200"/>
              <a:t>XQuery permits the specification of more general queries on one or more XML documents.</a:t>
            </a:r>
          </a:p>
          <a:p>
            <a:pPr lvl="1">
              <a:lnSpc>
                <a:spcPct val="90000"/>
              </a:lnSpc>
            </a:pPr>
            <a:r>
              <a:rPr lang="en-US" sz="2200"/>
              <a:t>The typical form of a query in XQuery is known as a </a:t>
            </a:r>
            <a:r>
              <a:rPr lang="en-US" sz="2200" b="1"/>
              <a:t>FLWR</a:t>
            </a:r>
            <a:r>
              <a:rPr lang="en-US" sz="2200"/>
              <a:t> expression, which stands for the four main clauses of XQuery and has the following form:</a:t>
            </a:r>
          </a:p>
          <a:p>
            <a:pPr lvl="2">
              <a:lnSpc>
                <a:spcPct val="90000"/>
              </a:lnSpc>
            </a:pPr>
            <a:r>
              <a:rPr lang="en-US" sz="2000" b="1"/>
              <a:t>FOR</a:t>
            </a:r>
            <a:r>
              <a:rPr lang="en-US" sz="2000"/>
              <a:t> &lt;variable bindings to individual nodes (elements)&gt;</a:t>
            </a:r>
          </a:p>
          <a:p>
            <a:pPr lvl="2">
              <a:lnSpc>
                <a:spcPct val="90000"/>
              </a:lnSpc>
            </a:pPr>
            <a:r>
              <a:rPr lang="en-US" sz="2000" b="1"/>
              <a:t>LET</a:t>
            </a:r>
            <a:r>
              <a:rPr lang="en-US" sz="2000"/>
              <a:t> &lt;variable bindings to collections of nodes (elements)&gt;</a:t>
            </a:r>
          </a:p>
          <a:p>
            <a:pPr lvl="2">
              <a:lnSpc>
                <a:spcPct val="90000"/>
              </a:lnSpc>
            </a:pPr>
            <a:r>
              <a:rPr lang="en-US" sz="2000" b="1"/>
              <a:t>WHERE</a:t>
            </a:r>
            <a:r>
              <a:rPr lang="en-US" sz="2000"/>
              <a:t> &lt;qualifier conditions&gt;</a:t>
            </a:r>
          </a:p>
          <a:p>
            <a:pPr lvl="2">
              <a:lnSpc>
                <a:spcPct val="90000"/>
              </a:lnSpc>
            </a:pPr>
            <a:r>
              <a:rPr lang="en-US" sz="2000" b="1"/>
              <a:t>RETURN</a:t>
            </a:r>
            <a:r>
              <a:rPr lang="en-US" sz="2000"/>
              <a:t> &lt;query result specification&gt;</a:t>
            </a:r>
          </a:p>
        </p:txBody>
      </p:sp>
    </p:spTree>
    <p:extLst>
      <p:ext uri="{BB962C8B-B14F-4D97-AF65-F5344CB8AC3E}">
        <p14:creationId xmlns:p14="http://schemas.microsoft.com/office/powerpoint/2010/main" val="9659841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27- </a:t>
            </a:r>
            <a:fld id="{97F5215E-3029-3848-8541-501628066191}" type="slidenum">
              <a:rPr lang="en-US"/>
              <a:pPr/>
              <a:t>49</a:t>
            </a:fld>
            <a:endParaRPr lang="en-CA"/>
          </a:p>
        </p:txBody>
      </p:sp>
      <p:sp>
        <p:nvSpPr>
          <p:cNvPr id="888839" name="Rectangle 7"/>
          <p:cNvSpPr>
            <a:spLocks noGrp="1" noChangeArrowheads="1"/>
          </p:cNvSpPr>
          <p:nvPr>
            <p:ph type="title"/>
          </p:nvPr>
        </p:nvSpPr>
        <p:spPr/>
        <p:txBody>
          <a:bodyPr/>
          <a:lstStyle/>
          <a:p>
            <a:r>
              <a:rPr lang="en-US"/>
              <a:t>XML Querying</a:t>
            </a:r>
          </a:p>
        </p:txBody>
      </p:sp>
      <p:sp>
        <p:nvSpPr>
          <p:cNvPr id="888840" name="Rectangle 8"/>
          <p:cNvSpPr>
            <a:spLocks noGrp="1" noChangeArrowheads="1"/>
          </p:cNvSpPr>
          <p:nvPr>
            <p:ph type="body" idx="1"/>
          </p:nvPr>
        </p:nvSpPr>
        <p:spPr/>
        <p:txBody>
          <a:bodyPr/>
          <a:lstStyle/>
          <a:p>
            <a:pPr marL="381000" indent="-381000">
              <a:lnSpc>
                <a:spcPct val="90000"/>
              </a:lnSpc>
              <a:buSzTx/>
              <a:buFont typeface="Wingdings" charset="0"/>
              <a:buAutoNum type="arabicPeriod"/>
            </a:pPr>
            <a:r>
              <a:rPr lang="en-US" sz="2000"/>
              <a:t>This query retrieves the first and last names of employees who earn more than 70000. The variable $x is bound to each employeeName element that is a child of an employee element, but only for employee elements that satisfy the qualifier that their employeeSalary is greater that 70000. </a:t>
            </a:r>
          </a:p>
          <a:p>
            <a:pPr marL="381000" indent="-381000">
              <a:lnSpc>
                <a:spcPct val="90000"/>
              </a:lnSpc>
              <a:buSzTx/>
              <a:buFont typeface="Wingdings" charset="0"/>
              <a:buAutoNum type="arabicPeriod"/>
            </a:pPr>
            <a:r>
              <a:rPr lang="en-US" sz="2000"/>
              <a:t>This is an alternative way of retrieving the same elements retrieved by the first query. </a:t>
            </a:r>
          </a:p>
          <a:p>
            <a:pPr marL="381000" indent="-381000">
              <a:lnSpc>
                <a:spcPct val="90000"/>
              </a:lnSpc>
              <a:buSzTx/>
              <a:buFont typeface="Wingdings" charset="0"/>
              <a:buAutoNum type="arabicPeriod"/>
            </a:pPr>
            <a:r>
              <a:rPr lang="en-US" sz="2000"/>
              <a:t>This query illustrates how a join operation can be performed by having more than one variable. Here, the $x variable is bound to each projectWorker element that is a child of project number 5, whereas the $y variable is bound to each employee element. The join condition matches SSN values in order to retrieve the employee names.</a:t>
            </a:r>
          </a:p>
        </p:txBody>
      </p:sp>
    </p:spTree>
    <p:extLst>
      <p:ext uri="{BB962C8B-B14F-4D97-AF65-F5344CB8AC3E}">
        <p14:creationId xmlns:p14="http://schemas.microsoft.com/office/powerpoint/2010/main" val="1873450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Unstructured Data</a:t>
            </a:r>
            <a:endParaRPr lang="en-US" dirty="0"/>
          </a:p>
        </p:txBody>
      </p:sp>
      <p:sp>
        <p:nvSpPr>
          <p:cNvPr id="3" name="Content Placeholder 2"/>
          <p:cNvSpPr>
            <a:spLocks noGrp="1"/>
          </p:cNvSpPr>
          <p:nvPr>
            <p:ph idx="1"/>
          </p:nvPr>
        </p:nvSpPr>
        <p:spPr/>
        <p:txBody>
          <a:bodyPr/>
          <a:lstStyle/>
          <a:p>
            <a:r>
              <a:rPr lang="en-US" dirty="0" smtClean="0"/>
              <a:t>Twitter posts (actually: semi-structured. Why?)</a:t>
            </a:r>
          </a:p>
          <a:p>
            <a:r>
              <a:rPr lang="en-US" dirty="0" smtClean="0"/>
              <a:t>HTML (is it?)</a:t>
            </a:r>
          </a:p>
          <a:p>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1/8/14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spTree>
    <p:extLst>
      <p:ext uri="{BB962C8B-B14F-4D97-AF65-F5344CB8AC3E}">
        <p14:creationId xmlns:p14="http://schemas.microsoft.com/office/powerpoint/2010/main" val="10156885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t>Slide 27- </a:t>
            </a:r>
            <a:fld id="{F4530643-780A-0B44-95FB-8AA3C530AE18}" type="slidenum">
              <a:rPr lang="en-US"/>
              <a:pPr/>
              <a:t>50</a:t>
            </a:fld>
            <a:endParaRPr lang="en-CA"/>
          </a:p>
        </p:txBody>
      </p:sp>
      <p:sp>
        <p:nvSpPr>
          <p:cNvPr id="890885" name="Rectangle 5"/>
          <p:cNvSpPr>
            <a:spLocks noGrp="1" noChangeArrowheads="1"/>
          </p:cNvSpPr>
          <p:nvPr>
            <p:ph type="title"/>
          </p:nvPr>
        </p:nvSpPr>
        <p:spPr/>
        <p:txBody>
          <a:bodyPr/>
          <a:lstStyle/>
          <a:p>
            <a:r>
              <a:rPr lang="en-US"/>
              <a:t>Some Examples of XQuery Queries</a:t>
            </a:r>
          </a:p>
        </p:txBody>
      </p:sp>
      <p:sp>
        <p:nvSpPr>
          <p:cNvPr id="890886" name="Rectangle 6"/>
          <p:cNvSpPr>
            <a:spLocks noGrp="1" noChangeArrowheads="1"/>
          </p:cNvSpPr>
          <p:nvPr>
            <p:ph type="body" idx="1"/>
          </p:nvPr>
        </p:nvSpPr>
        <p:spPr/>
        <p:txBody>
          <a:bodyPr/>
          <a:lstStyle/>
          <a:p>
            <a:r>
              <a:rPr lang="en-US"/>
              <a:t>Some examples of XQuery queries on XML documents that follow the XML schema file COMPANY in FIGURE 27.5.</a:t>
            </a:r>
          </a:p>
        </p:txBody>
      </p:sp>
      <p:pic>
        <p:nvPicPr>
          <p:cNvPr id="890883" name="Picture 3"/>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479425" y="2057400"/>
            <a:ext cx="7064375" cy="4572000"/>
          </a:xfrm>
        </p:spPr>
      </p:pic>
    </p:spTree>
    <p:extLst>
      <p:ext uri="{BB962C8B-B14F-4D97-AF65-F5344CB8AC3E}">
        <p14:creationId xmlns:p14="http://schemas.microsoft.com/office/powerpoint/2010/main" val="23873847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27- </a:t>
            </a:r>
            <a:fld id="{D8570061-6068-3F48-BCFF-98C21E165EAB}" type="slidenum">
              <a:rPr lang="en-US"/>
              <a:pPr/>
              <a:t>51</a:t>
            </a:fld>
            <a:endParaRPr lang="en-CA"/>
          </a:p>
        </p:txBody>
      </p:sp>
      <p:sp>
        <p:nvSpPr>
          <p:cNvPr id="951298" name="Rectangle 2"/>
          <p:cNvSpPr>
            <a:spLocks noGrp="1" noChangeArrowheads="1"/>
          </p:cNvSpPr>
          <p:nvPr>
            <p:ph type="title"/>
          </p:nvPr>
        </p:nvSpPr>
        <p:spPr/>
        <p:txBody>
          <a:bodyPr/>
          <a:lstStyle/>
          <a:p>
            <a:r>
              <a:rPr lang="en-US"/>
              <a:t>Recap</a:t>
            </a:r>
          </a:p>
        </p:txBody>
      </p:sp>
      <p:sp>
        <p:nvSpPr>
          <p:cNvPr id="951299" name="Rectangle 3"/>
          <p:cNvSpPr>
            <a:spLocks noGrp="1" noChangeArrowheads="1"/>
          </p:cNvSpPr>
          <p:nvPr>
            <p:ph type="body" idx="1"/>
          </p:nvPr>
        </p:nvSpPr>
        <p:spPr/>
        <p:txBody>
          <a:bodyPr/>
          <a:lstStyle/>
          <a:p>
            <a:r>
              <a:rPr lang="en-US"/>
              <a:t>Introduction</a:t>
            </a:r>
          </a:p>
          <a:p>
            <a:r>
              <a:rPr lang="en-US"/>
              <a:t>Structured, Semi structured, and Unstructured Data.</a:t>
            </a:r>
          </a:p>
          <a:p>
            <a:r>
              <a:rPr lang="en-US"/>
              <a:t>XML Hierarchical (Tree) Data Model.</a:t>
            </a:r>
          </a:p>
          <a:p>
            <a:r>
              <a:rPr lang="en-US"/>
              <a:t>XML Documents, DTD, and XML Schema.</a:t>
            </a:r>
          </a:p>
          <a:p>
            <a:r>
              <a:rPr lang="en-US"/>
              <a:t>XML Documents and Databases.</a:t>
            </a:r>
          </a:p>
          <a:p>
            <a:r>
              <a:rPr lang="en-US"/>
              <a:t>XML Querying.</a:t>
            </a:r>
          </a:p>
          <a:p>
            <a:pPr lvl="1"/>
            <a:r>
              <a:rPr lang="en-US"/>
              <a:t>XPath</a:t>
            </a:r>
          </a:p>
          <a:p>
            <a:pPr lvl="1"/>
            <a:r>
              <a:rPr lang="en-US"/>
              <a:t>XQuery</a:t>
            </a:r>
          </a:p>
        </p:txBody>
      </p:sp>
    </p:spTree>
    <p:extLst>
      <p:ext uri="{BB962C8B-B14F-4D97-AF65-F5344CB8AC3E}">
        <p14:creationId xmlns:p14="http://schemas.microsoft.com/office/powerpoint/2010/main" val="34416521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Data</a:t>
            </a:r>
            <a:endParaRPr lang="en-US" dirty="0"/>
          </a:p>
        </p:txBody>
      </p:sp>
      <p:sp>
        <p:nvSpPr>
          <p:cNvPr id="3" name="Content Placeholder 2"/>
          <p:cNvSpPr>
            <a:spLocks noGrp="1"/>
          </p:cNvSpPr>
          <p:nvPr>
            <p:ph idx="1"/>
          </p:nvPr>
        </p:nvSpPr>
        <p:spPr/>
        <p:txBody>
          <a:bodyPr/>
          <a:lstStyle/>
          <a:p>
            <a:r>
              <a:rPr lang="en-US" dirty="0" smtClean="0"/>
              <a:t>How is it structured; if at all?</a:t>
            </a:r>
          </a:p>
          <a:p>
            <a:r>
              <a:rPr lang="en-US" dirty="0" smtClean="0"/>
              <a:t>What are the fields and Values?</a:t>
            </a:r>
          </a:p>
          <a:p>
            <a:r>
              <a:rPr lang="en-US" dirty="0" smtClean="0"/>
              <a:t>Does it have multiple tables or just one?</a:t>
            </a:r>
          </a:p>
          <a:p>
            <a:r>
              <a:rPr lang="en-US" dirty="0" smtClean="0"/>
              <a:t>Is it designed for machine consumption or human consumption?</a:t>
            </a:r>
          </a:p>
          <a:p>
            <a:r>
              <a:rPr lang="en-US" dirty="0" smtClean="0"/>
              <a:t>Is it in multiple files or one file?</a:t>
            </a:r>
          </a:p>
          <a:p>
            <a:pPr marL="0" indent="0">
              <a:buNone/>
            </a:pPr>
            <a:endParaRPr lang="en-US" dirty="0" smtClean="0"/>
          </a:p>
          <a:p>
            <a:pPr marL="0" indent="0">
              <a:buNone/>
            </a:pPr>
            <a:r>
              <a:rPr lang="en-US" dirty="0" smtClean="0"/>
              <a:t>Recommended Reading: The Bad Data Handbook (McCallum): O’Reilly</a:t>
            </a:r>
            <a:r>
              <a:rPr lang="en-US" dirty="0"/>
              <a:t> </a:t>
            </a:r>
            <a:r>
              <a:rPr lang="en-US" dirty="0" smtClean="0"/>
              <a:t>Press</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1/8/14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spTree>
    <p:extLst>
      <p:ext uri="{BB962C8B-B14F-4D97-AF65-F5344CB8AC3E}">
        <p14:creationId xmlns:p14="http://schemas.microsoft.com/office/powerpoint/2010/main" val="14763866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Data Base?</a:t>
            </a:r>
            <a:endParaRPr lang="en-US" dirty="0"/>
          </a:p>
        </p:txBody>
      </p:sp>
      <p:sp>
        <p:nvSpPr>
          <p:cNvPr id="3" name="Content Placeholder 2"/>
          <p:cNvSpPr>
            <a:spLocks noGrp="1"/>
          </p:cNvSpPr>
          <p:nvPr>
            <p:ph idx="1"/>
          </p:nvPr>
        </p:nvSpPr>
        <p:spPr/>
        <p:txBody>
          <a:bodyPr/>
          <a:lstStyle/>
          <a:p>
            <a:pPr marL="0" indent="0">
              <a:buNone/>
            </a:pPr>
            <a:r>
              <a:rPr lang="en-US" smtClean="0"/>
              <a:t>Stores Information</a:t>
            </a:r>
          </a:p>
          <a:p>
            <a:pPr marL="0" indent="0">
              <a:buNone/>
            </a:pPr>
            <a:r>
              <a:rPr lang="en-US" smtClean="0"/>
              <a:t>Other jobs?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1/8/14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53</a:t>
            </a:fld>
            <a:endParaRPr lang="en-US" dirty="0"/>
          </a:p>
        </p:txBody>
      </p:sp>
    </p:spTree>
    <p:extLst>
      <p:ext uri="{BB962C8B-B14F-4D97-AF65-F5344CB8AC3E}">
        <p14:creationId xmlns:p14="http://schemas.microsoft.com/office/powerpoint/2010/main" val="10554585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3-</a:t>
            </a:r>
            <a:fld id="{D7AE50DE-4AFD-1F4C-994E-94C0D003BEC7}" type="slidenum">
              <a:rPr lang="en-US"/>
              <a:pPr/>
              <a:t>54</a:t>
            </a:fld>
            <a:endParaRPr lang="en-US"/>
          </a:p>
        </p:txBody>
      </p:sp>
      <p:sp>
        <p:nvSpPr>
          <p:cNvPr id="16387" name="Rectangle 3"/>
          <p:cNvSpPr>
            <a:spLocks noGrp="1" noChangeArrowheads="1"/>
          </p:cNvSpPr>
          <p:nvPr>
            <p:ph type="title"/>
          </p:nvPr>
        </p:nvSpPr>
        <p:spPr>
          <a:solidFill>
            <a:srgbClr val="618091"/>
          </a:solidFill>
        </p:spPr>
        <p:txBody>
          <a:bodyPr/>
          <a:lstStyle/>
          <a:p>
            <a:r>
              <a:rPr lang="en-US" dirty="0"/>
              <a:t>THE RELATIONAL DATABASE MODEL</a:t>
            </a:r>
          </a:p>
        </p:txBody>
      </p:sp>
      <p:sp>
        <p:nvSpPr>
          <p:cNvPr id="16388" name="Rectangle 4"/>
          <p:cNvSpPr>
            <a:spLocks noGrp="1" noChangeArrowheads="1"/>
          </p:cNvSpPr>
          <p:nvPr>
            <p:ph type="body" idx="1"/>
          </p:nvPr>
        </p:nvSpPr>
        <p:spPr>
          <a:xfrm>
            <a:off x="457200" y="2468563"/>
            <a:ext cx="8229600" cy="3657600"/>
          </a:xfrm>
        </p:spPr>
        <p:txBody>
          <a:bodyPr/>
          <a:lstStyle/>
          <a:p>
            <a:r>
              <a:rPr lang="en-US"/>
              <a:t>There are many types of databases</a:t>
            </a:r>
          </a:p>
          <a:p>
            <a:r>
              <a:rPr lang="en-US"/>
              <a:t>The relational database model is the most popular</a:t>
            </a:r>
          </a:p>
          <a:p>
            <a:r>
              <a:rPr lang="en-US" b="1" i="1"/>
              <a:t>Relational database</a:t>
            </a:r>
            <a:r>
              <a:rPr lang="en-US"/>
              <a:t> – uses a series of logically related two-dimensional tables or files to store information in the form of a database</a:t>
            </a:r>
          </a:p>
        </p:txBody>
      </p:sp>
    </p:spTree>
    <p:extLst>
      <p:ext uri="{BB962C8B-B14F-4D97-AF65-F5344CB8AC3E}">
        <p14:creationId xmlns:p14="http://schemas.microsoft.com/office/powerpoint/2010/main" val="319066246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3-</a:t>
            </a:r>
            <a:fld id="{048290C8-98B6-7E4C-B61F-EA61DAA5912D}" type="slidenum">
              <a:rPr lang="en-US"/>
              <a:pPr/>
              <a:t>55</a:t>
            </a:fld>
            <a:endParaRPr lang="en-US"/>
          </a:p>
        </p:txBody>
      </p:sp>
      <p:sp>
        <p:nvSpPr>
          <p:cNvPr id="18435" name="Rectangle 3"/>
          <p:cNvSpPr>
            <a:spLocks noGrp="1" noChangeArrowheads="1"/>
          </p:cNvSpPr>
          <p:nvPr>
            <p:ph type="title"/>
          </p:nvPr>
        </p:nvSpPr>
        <p:spPr>
          <a:solidFill>
            <a:srgbClr val="618091"/>
          </a:solidFill>
        </p:spPr>
        <p:txBody>
          <a:bodyPr/>
          <a:lstStyle/>
          <a:p>
            <a:r>
              <a:rPr lang="en-US" dirty="0"/>
              <a:t>Databases – Collections of Information</a:t>
            </a:r>
          </a:p>
        </p:txBody>
      </p:sp>
      <p:sp>
        <p:nvSpPr>
          <p:cNvPr id="18436" name="Rectangle 4"/>
          <p:cNvSpPr>
            <a:spLocks noGrp="1" noChangeArrowheads="1"/>
          </p:cNvSpPr>
          <p:nvPr>
            <p:ph type="body" idx="1"/>
          </p:nvPr>
        </p:nvSpPr>
        <p:spPr>
          <a:xfrm>
            <a:off x="457200" y="1981200"/>
            <a:ext cx="8229600" cy="4724400"/>
          </a:xfrm>
        </p:spPr>
        <p:txBody>
          <a:bodyPr/>
          <a:lstStyle/>
          <a:p>
            <a:r>
              <a:rPr lang="en-US"/>
              <a:t>Databases have many tables</a:t>
            </a:r>
          </a:p>
          <a:p>
            <a:r>
              <a:rPr lang="en-US"/>
              <a:t>Consider Solomon Enterprises that provides concrete to home and commercial builders. Tables or files include:</a:t>
            </a:r>
          </a:p>
          <a:p>
            <a:pPr lvl="1"/>
            <a:r>
              <a:rPr lang="en-US" i="1"/>
              <a:t>Order</a:t>
            </a:r>
          </a:p>
          <a:p>
            <a:pPr lvl="1"/>
            <a:r>
              <a:rPr lang="en-US" i="1"/>
              <a:t>Customer</a:t>
            </a:r>
          </a:p>
          <a:p>
            <a:pPr lvl="1"/>
            <a:r>
              <a:rPr lang="en-US" i="1"/>
              <a:t>Concrete Type</a:t>
            </a:r>
          </a:p>
          <a:p>
            <a:pPr lvl="1"/>
            <a:r>
              <a:rPr lang="en-US" i="1"/>
              <a:t>Employee</a:t>
            </a:r>
          </a:p>
          <a:p>
            <a:pPr lvl="1"/>
            <a:r>
              <a:rPr lang="en-US" i="1"/>
              <a:t>Truck</a:t>
            </a:r>
          </a:p>
        </p:txBody>
      </p:sp>
    </p:spTree>
    <p:extLst>
      <p:ext uri="{BB962C8B-B14F-4D97-AF65-F5344CB8AC3E}">
        <p14:creationId xmlns:p14="http://schemas.microsoft.com/office/powerpoint/2010/main" val="103886307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0"/>
          </p:nvPr>
        </p:nvSpPr>
        <p:spPr/>
        <p:txBody>
          <a:bodyPr/>
          <a:lstStyle/>
          <a:p>
            <a:r>
              <a:rPr lang="en-US"/>
              <a:t>3-</a:t>
            </a:r>
            <a:fld id="{03019F72-7353-4D49-8E57-E58A5866DDBA}" type="slidenum">
              <a:rPr lang="en-US"/>
              <a:pPr/>
              <a:t>56</a:t>
            </a:fld>
            <a:endParaRPr lang="en-US"/>
          </a:p>
        </p:txBody>
      </p:sp>
      <p:sp>
        <p:nvSpPr>
          <p:cNvPr id="19459" name="Rectangle 3"/>
          <p:cNvSpPr>
            <a:spLocks noGrp="1" noChangeArrowheads="1"/>
          </p:cNvSpPr>
          <p:nvPr>
            <p:ph type="title"/>
          </p:nvPr>
        </p:nvSpPr>
        <p:spPr>
          <a:solidFill>
            <a:srgbClr val="618091"/>
          </a:solidFill>
        </p:spPr>
        <p:txBody>
          <a:bodyPr/>
          <a:lstStyle/>
          <a:p>
            <a:r>
              <a:rPr lang="en-US" dirty="0"/>
              <a:t>Databases – Collections of Information</a:t>
            </a:r>
          </a:p>
        </p:txBody>
      </p:sp>
      <p:grpSp>
        <p:nvGrpSpPr>
          <p:cNvPr id="19470" name="Group 14"/>
          <p:cNvGrpSpPr>
            <a:grpSpLocks/>
          </p:cNvGrpSpPr>
          <p:nvPr/>
        </p:nvGrpSpPr>
        <p:grpSpPr bwMode="auto">
          <a:xfrm>
            <a:off x="457200" y="1905000"/>
            <a:ext cx="8153400" cy="4800600"/>
            <a:chOff x="288" y="1200"/>
            <a:chExt cx="5136" cy="3024"/>
          </a:xfrm>
        </p:grpSpPr>
        <p:sp>
          <p:nvSpPr>
            <p:cNvPr id="19468" name="Rectangle 12"/>
            <p:cNvSpPr>
              <a:spLocks noChangeArrowheads="1"/>
            </p:cNvSpPr>
            <p:nvPr/>
          </p:nvSpPr>
          <p:spPr bwMode="auto">
            <a:xfrm>
              <a:off x="288" y="1200"/>
              <a:ext cx="5136" cy="3024"/>
            </a:xfrm>
            <a:prstGeom prst="rect">
              <a:avLst/>
            </a:prstGeom>
            <a:solidFill>
              <a:schemeClr val="bg1"/>
            </a:solidFill>
            <a:ln w="9525">
              <a:solidFill>
                <a:srgbClr val="8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19462" name="Picture 6" descr="haa35863_0302"/>
            <p:cNvPicPr>
              <a:picLocks noChangeAspect="1" noChangeArrowheads="1"/>
            </p:cNvPicPr>
            <p:nvPr/>
          </p:nvPicPr>
          <p:blipFill>
            <a:blip r:embed="rId2">
              <a:extLst>
                <a:ext uri="{28A0092B-C50C-407E-A947-70E740481C1C}">
                  <a14:useLocalDpi xmlns:a14="http://schemas.microsoft.com/office/drawing/2010/main" val="0"/>
                </a:ext>
              </a:extLst>
            </a:blip>
            <a:srcRect b="49409"/>
            <a:stretch>
              <a:fillRect/>
            </a:stretch>
          </p:blipFill>
          <p:spPr bwMode="auto">
            <a:xfrm>
              <a:off x="336" y="1223"/>
              <a:ext cx="3667" cy="2510"/>
            </a:xfrm>
            <a:prstGeom prst="rect">
              <a:avLst/>
            </a:prstGeom>
            <a:noFill/>
            <a:extLst>
              <a:ext uri="{909E8E84-426E-40dd-AFC4-6F175D3DCCD1}">
                <a14:hiddenFill xmlns:a14="http://schemas.microsoft.com/office/drawing/2010/main">
                  <a:solidFill>
                    <a:srgbClr val="FFFFFF"/>
                  </a:solidFill>
                </a14:hiddenFill>
              </a:ext>
            </a:extLst>
          </p:spPr>
        </p:pic>
        <p:pic>
          <p:nvPicPr>
            <p:cNvPr id="19463" name="Picture 7" descr="haa35863_0302"/>
            <p:cNvPicPr>
              <a:picLocks noChangeArrowheads="1"/>
            </p:cNvPicPr>
            <p:nvPr/>
          </p:nvPicPr>
          <p:blipFill>
            <a:blip r:embed="rId2">
              <a:extLst>
                <a:ext uri="{28A0092B-C50C-407E-A947-70E740481C1C}">
                  <a14:useLocalDpi xmlns:a14="http://schemas.microsoft.com/office/drawing/2010/main" val="0"/>
                </a:ext>
              </a:extLst>
            </a:blip>
            <a:srcRect t="67467" r="38699" b="2898"/>
            <a:stretch>
              <a:fillRect/>
            </a:stretch>
          </p:blipFill>
          <p:spPr bwMode="auto">
            <a:xfrm>
              <a:off x="3146" y="2703"/>
              <a:ext cx="2230" cy="14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19465" name="Picture 9" descr="haa35863_0302"/>
            <p:cNvPicPr>
              <a:picLocks noChangeArrowheads="1"/>
            </p:cNvPicPr>
            <p:nvPr/>
          </p:nvPicPr>
          <p:blipFill>
            <a:blip r:embed="rId2">
              <a:extLst>
                <a:ext uri="{28A0092B-C50C-407E-A947-70E740481C1C}">
                  <a14:useLocalDpi xmlns:a14="http://schemas.microsoft.com/office/drawing/2010/main" val="0"/>
                </a:ext>
              </a:extLst>
            </a:blip>
            <a:srcRect l="73199" t="82645"/>
            <a:stretch>
              <a:fillRect/>
            </a:stretch>
          </p:blipFill>
          <p:spPr bwMode="auto">
            <a:xfrm>
              <a:off x="4293" y="1280"/>
              <a:ext cx="984" cy="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grpSp>
    </p:spTree>
    <p:extLst>
      <p:ext uri="{BB962C8B-B14F-4D97-AF65-F5344CB8AC3E}">
        <p14:creationId xmlns:p14="http://schemas.microsoft.com/office/powerpoint/2010/main" val="318356276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3-</a:t>
            </a:r>
            <a:fld id="{98FD7D3E-723F-5549-B495-C77AD949F4AB}" type="slidenum">
              <a:rPr lang="en-US"/>
              <a:pPr/>
              <a:t>57</a:t>
            </a:fld>
            <a:endParaRPr lang="en-US"/>
          </a:p>
        </p:txBody>
      </p:sp>
      <p:sp>
        <p:nvSpPr>
          <p:cNvPr id="20483" name="Rectangle 3"/>
          <p:cNvSpPr>
            <a:spLocks noGrp="1" noChangeArrowheads="1"/>
          </p:cNvSpPr>
          <p:nvPr>
            <p:ph type="title"/>
          </p:nvPr>
        </p:nvSpPr>
        <p:spPr>
          <a:solidFill>
            <a:srgbClr val="618091"/>
          </a:solidFill>
        </p:spPr>
        <p:txBody>
          <a:bodyPr/>
          <a:lstStyle/>
          <a:p>
            <a:r>
              <a:rPr lang="en-US" dirty="0"/>
              <a:t>Databases – Created with Logical Structures</a:t>
            </a:r>
          </a:p>
        </p:txBody>
      </p:sp>
      <p:sp>
        <p:nvSpPr>
          <p:cNvPr id="20484" name="Rectangle 4"/>
          <p:cNvSpPr>
            <a:spLocks noGrp="1" noChangeArrowheads="1"/>
          </p:cNvSpPr>
          <p:nvPr>
            <p:ph type="body" idx="1"/>
          </p:nvPr>
        </p:nvSpPr>
        <p:spPr>
          <a:xfrm>
            <a:off x="457200" y="2468563"/>
            <a:ext cx="8229600" cy="3657600"/>
          </a:xfrm>
        </p:spPr>
        <p:txBody>
          <a:bodyPr/>
          <a:lstStyle/>
          <a:p>
            <a:r>
              <a:rPr lang="en-US"/>
              <a:t>In databases, the row number is irrelevant</a:t>
            </a:r>
          </a:p>
          <a:p>
            <a:r>
              <a:rPr lang="en-US"/>
              <a:t>Not true in spreadsheet software</a:t>
            </a:r>
          </a:p>
          <a:p>
            <a:r>
              <a:rPr lang="en-US"/>
              <a:t>In databases, column names are very important.  Column names are created in the data dictionary</a:t>
            </a:r>
          </a:p>
          <a:p>
            <a:r>
              <a:rPr lang="en-US" b="1" i="1"/>
              <a:t>Data dictionary</a:t>
            </a:r>
            <a:r>
              <a:rPr lang="en-US"/>
              <a:t> – contains the logical structure of the information in a database</a:t>
            </a:r>
          </a:p>
        </p:txBody>
      </p:sp>
    </p:spTree>
    <p:extLst>
      <p:ext uri="{BB962C8B-B14F-4D97-AF65-F5344CB8AC3E}">
        <p14:creationId xmlns:p14="http://schemas.microsoft.com/office/powerpoint/2010/main" val="273937449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3-</a:t>
            </a:r>
            <a:fld id="{8CAFD5AA-50F4-1942-84B1-00EE8E8102DE}" type="slidenum">
              <a:rPr lang="en-US"/>
              <a:pPr/>
              <a:t>58</a:t>
            </a:fld>
            <a:endParaRPr lang="en-US"/>
          </a:p>
        </p:txBody>
      </p:sp>
      <p:sp>
        <p:nvSpPr>
          <p:cNvPr id="21507" name="Rectangle 3"/>
          <p:cNvSpPr>
            <a:spLocks noGrp="1" noChangeArrowheads="1"/>
          </p:cNvSpPr>
          <p:nvPr>
            <p:ph type="title"/>
          </p:nvPr>
        </p:nvSpPr>
        <p:spPr>
          <a:solidFill>
            <a:srgbClr val="618091"/>
          </a:solidFill>
        </p:spPr>
        <p:txBody>
          <a:bodyPr/>
          <a:lstStyle/>
          <a:p>
            <a:r>
              <a:rPr lang="en-US" dirty="0"/>
              <a:t>Databases – With Logical Ties Within the Information</a:t>
            </a:r>
          </a:p>
        </p:txBody>
      </p:sp>
      <p:sp>
        <p:nvSpPr>
          <p:cNvPr id="21508" name="Rectangle 4"/>
          <p:cNvSpPr>
            <a:spLocks noGrp="1" noChangeArrowheads="1"/>
          </p:cNvSpPr>
          <p:nvPr>
            <p:ph type="body" idx="1"/>
          </p:nvPr>
        </p:nvSpPr>
        <p:spPr>
          <a:xfrm>
            <a:off x="457200" y="2057400"/>
            <a:ext cx="8229600" cy="4572000"/>
          </a:xfrm>
        </p:spPr>
        <p:txBody>
          <a:bodyPr/>
          <a:lstStyle/>
          <a:p>
            <a:r>
              <a:rPr lang="en-US"/>
              <a:t>Logical ties must exist between the tables or files in a database</a:t>
            </a:r>
          </a:p>
          <a:p>
            <a:r>
              <a:rPr lang="en-US"/>
              <a:t>Logical ties are created with primary and foreign keys</a:t>
            </a:r>
          </a:p>
          <a:p>
            <a:r>
              <a:rPr lang="en-US" b="1" i="1"/>
              <a:t>Primary key</a:t>
            </a:r>
            <a:r>
              <a:rPr lang="en-US"/>
              <a:t> – field (or group of fields in some cases) that uniquely describes each record</a:t>
            </a:r>
          </a:p>
          <a:p>
            <a:r>
              <a:rPr lang="en-US"/>
              <a:t>Can you find primary keys in Figure 3.1 on page 129?</a:t>
            </a:r>
          </a:p>
        </p:txBody>
      </p:sp>
    </p:spTree>
    <p:extLst>
      <p:ext uri="{BB962C8B-B14F-4D97-AF65-F5344CB8AC3E}">
        <p14:creationId xmlns:p14="http://schemas.microsoft.com/office/powerpoint/2010/main" val="286379147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3-</a:t>
            </a:r>
            <a:fld id="{6B5D7DCA-1AF9-9746-BEF7-32ABDBD0B8A8}" type="slidenum">
              <a:rPr lang="en-US"/>
              <a:pPr/>
              <a:t>59</a:t>
            </a:fld>
            <a:endParaRPr lang="en-US"/>
          </a:p>
        </p:txBody>
      </p:sp>
      <p:sp>
        <p:nvSpPr>
          <p:cNvPr id="22531" name="Rectangle 3"/>
          <p:cNvSpPr>
            <a:spLocks noGrp="1" noChangeArrowheads="1"/>
          </p:cNvSpPr>
          <p:nvPr>
            <p:ph type="title"/>
          </p:nvPr>
        </p:nvSpPr>
        <p:spPr>
          <a:solidFill>
            <a:srgbClr val="618091"/>
          </a:solidFill>
        </p:spPr>
        <p:txBody>
          <a:bodyPr/>
          <a:lstStyle/>
          <a:p>
            <a:r>
              <a:rPr lang="en-US" dirty="0"/>
              <a:t>Databases – With Logical Ties Within the Information</a:t>
            </a:r>
          </a:p>
        </p:txBody>
      </p:sp>
      <p:sp>
        <p:nvSpPr>
          <p:cNvPr id="22532" name="Rectangle 4"/>
          <p:cNvSpPr>
            <a:spLocks noGrp="1" noChangeArrowheads="1"/>
          </p:cNvSpPr>
          <p:nvPr>
            <p:ph type="body" idx="1"/>
          </p:nvPr>
        </p:nvSpPr>
        <p:spPr>
          <a:xfrm>
            <a:off x="457200" y="2468563"/>
            <a:ext cx="8229600" cy="3657600"/>
          </a:xfrm>
        </p:spPr>
        <p:txBody>
          <a:bodyPr/>
          <a:lstStyle/>
          <a:p>
            <a:r>
              <a:rPr lang="en-US" b="1" i="1"/>
              <a:t>Foreign key</a:t>
            </a:r>
            <a:r>
              <a:rPr lang="en-US"/>
              <a:t> – primary key of one file that appears in another file</a:t>
            </a:r>
          </a:p>
          <a:p>
            <a:r>
              <a:rPr lang="en-US"/>
              <a:t>Foreign keys help you create logical ties within the information in a database</a:t>
            </a:r>
          </a:p>
        </p:txBody>
      </p:sp>
    </p:spTree>
    <p:extLst>
      <p:ext uri="{BB962C8B-B14F-4D97-AF65-F5344CB8AC3E}">
        <p14:creationId xmlns:p14="http://schemas.microsoft.com/office/powerpoint/2010/main" val="204024353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27- </a:t>
            </a:r>
            <a:fld id="{DE19AF1E-816F-4042-B067-EAD77A74F22D}" type="slidenum">
              <a:rPr lang="en-US"/>
              <a:pPr/>
              <a:t>6</a:t>
            </a:fld>
            <a:endParaRPr lang="en-CA"/>
          </a:p>
        </p:txBody>
      </p:sp>
      <p:sp>
        <p:nvSpPr>
          <p:cNvPr id="914434" name="Rectangle 2"/>
          <p:cNvSpPr>
            <a:spLocks noGrp="1" noChangeArrowheads="1"/>
          </p:cNvSpPr>
          <p:nvPr>
            <p:ph type="title"/>
          </p:nvPr>
        </p:nvSpPr>
        <p:spPr>
          <a:solidFill>
            <a:srgbClr val="618091"/>
          </a:solidFill>
        </p:spPr>
        <p:txBody>
          <a:bodyPr/>
          <a:lstStyle/>
          <a:p>
            <a:r>
              <a:rPr lang="en-US" sz="3200" dirty="0"/>
              <a:t>Structured, Semi Structured</a:t>
            </a:r>
            <a:br>
              <a:rPr lang="en-US" sz="3200" dirty="0"/>
            </a:br>
            <a:r>
              <a:rPr lang="en-US" sz="3200" dirty="0"/>
              <a:t>and Unstructured Data (contd.)</a:t>
            </a:r>
          </a:p>
        </p:txBody>
      </p:sp>
      <p:sp>
        <p:nvSpPr>
          <p:cNvPr id="914435" name="Rectangle 3"/>
          <p:cNvSpPr>
            <a:spLocks noGrp="1" noChangeArrowheads="1"/>
          </p:cNvSpPr>
          <p:nvPr>
            <p:ph type="body" idx="1"/>
          </p:nvPr>
        </p:nvSpPr>
        <p:spPr/>
        <p:txBody>
          <a:bodyPr/>
          <a:lstStyle/>
          <a:p>
            <a:r>
              <a:rPr lang="en-US" sz="2400" b="1"/>
              <a:t>Unstructured</a:t>
            </a:r>
            <a:r>
              <a:rPr lang="en-US" sz="2400"/>
              <a:t> Data:</a:t>
            </a:r>
          </a:p>
          <a:p>
            <a:pPr lvl="1"/>
            <a:r>
              <a:rPr lang="en-US" sz="2400"/>
              <a:t>A third category is known as </a:t>
            </a:r>
            <a:r>
              <a:rPr lang="en-US" sz="2400" b="1"/>
              <a:t>unstructured</a:t>
            </a:r>
            <a:r>
              <a:rPr lang="en-US" sz="2400"/>
              <a:t> data, because there is very limited indication of the type of data.</a:t>
            </a:r>
          </a:p>
          <a:p>
            <a:pPr lvl="1"/>
            <a:r>
              <a:rPr lang="en-US" sz="2400"/>
              <a:t>A typical example would be a text document that contains information embedded within it. Web pages in HTML that contain some data are considered as unstructured data. </a:t>
            </a:r>
          </a:p>
        </p:txBody>
      </p:sp>
    </p:spTree>
    <p:extLst>
      <p:ext uri="{BB962C8B-B14F-4D97-AF65-F5344CB8AC3E}">
        <p14:creationId xmlns:p14="http://schemas.microsoft.com/office/powerpoint/2010/main" val="13482431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t>3-</a:t>
            </a:r>
            <a:fld id="{9B091767-8250-0F46-97E1-3042CA39561D}" type="slidenum">
              <a:rPr lang="en-US"/>
              <a:pPr/>
              <a:t>60</a:t>
            </a:fld>
            <a:endParaRPr lang="en-US"/>
          </a:p>
        </p:txBody>
      </p:sp>
      <p:sp>
        <p:nvSpPr>
          <p:cNvPr id="23559" name="Rectangle 7"/>
          <p:cNvSpPr>
            <a:spLocks noChangeArrowheads="1"/>
          </p:cNvSpPr>
          <p:nvPr/>
        </p:nvSpPr>
        <p:spPr bwMode="auto">
          <a:xfrm>
            <a:off x="0" y="2133600"/>
            <a:ext cx="9144000" cy="3657600"/>
          </a:xfrm>
          <a:prstGeom prst="rect">
            <a:avLst/>
          </a:prstGeom>
          <a:solidFill>
            <a:schemeClr val="bg1"/>
          </a:solidFill>
          <a:ln w="9525">
            <a:solidFill>
              <a:srgbClr val="8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55" name="Rectangle 3"/>
          <p:cNvSpPr>
            <a:spLocks noGrp="1" noChangeArrowheads="1"/>
          </p:cNvSpPr>
          <p:nvPr>
            <p:ph type="title"/>
          </p:nvPr>
        </p:nvSpPr>
        <p:spPr>
          <a:solidFill>
            <a:srgbClr val="618091"/>
          </a:solidFill>
        </p:spPr>
        <p:txBody>
          <a:bodyPr/>
          <a:lstStyle/>
          <a:p>
            <a:r>
              <a:rPr lang="en-US" dirty="0"/>
              <a:t>Databases – With Logical Ties Within the Information</a:t>
            </a:r>
          </a:p>
        </p:txBody>
      </p:sp>
      <p:pic>
        <p:nvPicPr>
          <p:cNvPr id="23558" name="Picture 6" descr="haa35863_03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63788"/>
            <a:ext cx="9144000" cy="3351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52358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3-</a:t>
            </a:r>
            <a:fld id="{580028B7-53A6-3443-BAF2-E3495C4DDB89}" type="slidenum">
              <a:rPr lang="en-US"/>
              <a:pPr/>
              <a:t>61</a:t>
            </a:fld>
            <a:endParaRPr lang="en-US"/>
          </a:p>
        </p:txBody>
      </p:sp>
      <p:sp>
        <p:nvSpPr>
          <p:cNvPr id="24579" name="Rectangle 3"/>
          <p:cNvSpPr>
            <a:spLocks noGrp="1" noChangeArrowheads="1"/>
          </p:cNvSpPr>
          <p:nvPr>
            <p:ph type="title"/>
          </p:nvPr>
        </p:nvSpPr>
        <p:spPr>
          <a:solidFill>
            <a:srgbClr val="618091"/>
          </a:solidFill>
        </p:spPr>
        <p:txBody>
          <a:bodyPr/>
          <a:lstStyle/>
          <a:p>
            <a:r>
              <a:rPr lang="en-US" dirty="0"/>
              <a:t>Databases – With Built-In Integrity Constraints</a:t>
            </a:r>
          </a:p>
        </p:txBody>
      </p:sp>
      <p:sp>
        <p:nvSpPr>
          <p:cNvPr id="24580" name="Rectangle 4"/>
          <p:cNvSpPr>
            <a:spLocks noGrp="1" noChangeArrowheads="1"/>
          </p:cNvSpPr>
          <p:nvPr>
            <p:ph type="body" idx="1"/>
          </p:nvPr>
        </p:nvSpPr>
        <p:spPr>
          <a:xfrm>
            <a:off x="457200" y="2468563"/>
            <a:ext cx="8229600" cy="3657600"/>
          </a:xfrm>
        </p:spPr>
        <p:txBody>
          <a:bodyPr/>
          <a:lstStyle/>
          <a:p>
            <a:r>
              <a:rPr lang="en-US" b="1" i="1"/>
              <a:t>Integrity constraints</a:t>
            </a:r>
            <a:r>
              <a:rPr lang="en-US"/>
              <a:t> – rules that help ensure the quality of the information</a:t>
            </a:r>
          </a:p>
          <a:p>
            <a:r>
              <a:rPr lang="en-US"/>
              <a:t>Examples</a:t>
            </a:r>
          </a:p>
          <a:p>
            <a:pPr lvl="1"/>
            <a:r>
              <a:rPr lang="en-US"/>
              <a:t>Primary keys must be unique</a:t>
            </a:r>
          </a:p>
          <a:p>
            <a:pPr lvl="1"/>
            <a:r>
              <a:rPr lang="en-US"/>
              <a:t>Foreign keys must be present</a:t>
            </a:r>
          </a:p>
          <a:p>
            <a:pPr lvl="1"/>
            <a:r>
              <a:rPr lang="en-US"/>
              <a:t>Sales price cannot be negative</a:t>
            </a:r>
          </a:p>
          <a:p>
            <a:pPr lvl="1"/>
            <a:r>
              <a:rPr lang="en-US"/>
              <a:t>Phone number must have area code</a:t>
            </a:r>
          </a:p>
        </p:txBody>
      </p:sp>
    </p:spTree>
    <p:extLst>
      <p:ext uri="{BB962C8B-B14F-4D97-AF65-F5344CB8AC3E}">
        <p14:creationId xmlns:p14="http://schemas.microsoft.com/office/powerpoint/2010/main" val="257413371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t>3-</a:t>
            </a:r>
            <a:fld id="{FDAC23CB-3774-F142-9BCC-A4C3BAB1F60C}" type="slidenum">
              <a:rPr lang="en-US"/>
              <a:pPr/>
              <a:t>62</a:t>
            </a:fld>
            <a:endParaRPr lang="en-US"/>
          </a:p>
        </p:txBody>
      </p:sp>
      <p:sp>
        <p:nvSpPr>
          <p:cNvPr id="27655" name="Rectangle 7"/>
          <p:cNvSpPr>
            <a:spLocks noChangeArrowheads="1"/>
          </p:cNvSpPr>
          <p:nvPr/>
        </p:nvSpPr>
        <p:spPr bwMode="auto">
          <a:xfrm>
            <a:off x="1295400" y="1752600"/>
            <a:ext cx="6553200" cy="4953000"/>
          </a:xfrm>
          <a:prstGeom prst="rect">
            <a:avLst/>
          </a:prstGeom>
          <a:solidFill>
            <a:schemeClr val="bg1"/>
          </a:solidFill>
          <a:ln w="9525">
            <a:solidFill>
              <a:srgbClr val="8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651" name="Rectangle 3"/>
          <p:cNvSpPr>
            <a:spLocks noGrp="1" noChangeArrowheads="1"/>
          </p:cNvSpPr>
          <p:nvPr>
            <p:ph type="title"/>
          </p:nvPr>
        </p:nvSpPr>
        <p:spPr>
          <a:solidFill>
            <a:srgbClr val="618091"/>
          </a:solidFill>
        </p:spPr>
        <p:txBody>
          <a:bodyPr/>
          <a:lstStyle/>
          <a:p>
            <a:r>
              <a:rPr lang="en-US" dirty="0"/>
              <a:t>DATABASE MANAGEMENT SYSTEM TOOLS</a:t>
            </a:r>
          </a:p>
        </p:txBody>
      </p:sp>
      <p:pic>
        <p:nvPicPr>
          <p:cNvPr id="27654" name="Picture 6" descr="haa35863_03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027238"/>
            <a:ext cx="6400800" cy="4602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14023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3-</a:t>
            </a:r>
            <a:fld id="{B5AED392-AF3C-A64B-AFDC-AA8E02B021E0}" type="slidenum">
              <a:rPr lang="en-US"/>
              <a:pPr/>
              <a:t>63</a:t>
            </a:fld>
            <a:endParaRPr lang="en-US"/>
          </a:p>
        </p:txBody>
      </p:sp>
      <p:sp>
        <p:nvSpPr>
          <p:cNvPr id="28675" name="Rectangle 3"/>
          <p:cNvSpPr>
            <a:spLocks noGrp="1" noChangeArrowheads="1"/>
          </p:cNvSpPr>
          <p:nvPr>
            <p:ph type="title"/>
          </p:nvPr>
        </p:nvSpPr>
        <p:spPr>
          <a:solidFill>
            <a:srgbClr val="618091"/>
          </a:solidFill>
        </p:spPr>
        <p:txBody>
          <a:bodyPr/>
          <a:lstStyle/>
          <a:p>
            <a:r>
              <a:rPr lang="en-US" dirty="0"/>
              <a:t>DBMS Engine</a:t>
            </a:r>
          </a:p>
        </p:txBody>
      </p:sp>
      <p:sp>
        <p:nvSpPr>
          <p:cNvPr id="28676" name="Rectangle 4"/>
          <p:cNvSpPr>
            <a:spLocks noGrp="1" noChangeArrowheads="1"/>
          </p:cNvSpPr>
          <p:nvPr>
            <p:ph type="body" idx="1"/>
          </p:nvPr>
        </p:nvSpPr>
        <p:spPr>
          <a:xfrm>
            <a:off x="381000" y="2362200"/>
            <a:ext cx="8229600" cy="3733800"/>
          </a:xfrm>
        </p:spPr>
        <p:txBody>
          <a:bodyPr/>
          <a:lstStyle/>
          <a:p>
            <a:r>
              <a:rPr lang="en-US" b="1" i="1"/>
              <a:t>DBMS engine</a:t>
            </a:r>
            <a:r>
              <a:rPr lang="en-US"/>
              <a:t> – accepts logical requests from the various other DBMS subsystems, converts them into their physical equivalent, and actually accesses the database and data dictionary as they exist on a storage device</a:t>
            </a:r>
          </a:p>
          <a:p>
            <a:r>
              <a:rPr lang="en-US"/>
              <a:t>DBMS engine separates the logical from the physical</a:t>
            </a:r>
          </a:p>
        </p:txBody>
      </p:sp>
    </p:spTree>
    <p:extLst>
      <p:ext uri="{BB962C8B-B14F-4D97-AF65-F5344CB8AC3E}">
        <p14:creationId xmlns:p14="http://schemas.microsoft.com/office/powerpoint/2010/main" val="279910290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3-</a:t>
            </a:r>
            <a:fld id="{BF48197D-9A7C-5645-9D31-CCFDBF9353AE}" type="slidenum">
              <a:rPr lang="en-US"/>
              <a:pPr/>
              <a:t>64</a:t>
            </a:fld>
            <a:endParaRPr lang="en-US"/>
          </a:p>
        </p:txBody>
      </p:sp>
      <p:sp>
        <p:nvSpPr>
          <p:cNvPr id="29699" name="Rectangle 3"/>
          <p:cNvSpPr>
            <a:spLocks noGrp="1" noChangeArrowheads="1"/>
          </p:cNvSpPr>
          <p:nvPr>
            <p:ph type="title"/>
          </p:nvPr>
        </p:nvSpPr>
        <p:spPr>
          <a:solidFill>
            <a:srgbClr val="618091"/>
          </a:solidFill>
        </p:spPr>
        <p:txBody>
          <a:bodyPr/>
          <a:lstStyle/>
          <a:p>
            <a:r>
              <a:rPr lang="en-US" dirty="0"/>
              <a:t>DBMS Engine</a:t>
            </a:r>
          </a:p>
        </p:txBody>
      </p:sp>
      <p:sp>
        <p:nvSpPr>
          <p:cNvPr id="29700" name="Rectangle 4"/>
          <p:cNvSpPr>
            <a:spLocks noGrp="1" noChangeArrowheads="1"/>
          </p:cNvSpPr>
          <p:nvPr>
            <p:ph type="body" idx="1"/>
          </p:nvPr>
        </p:nvSpPr>
        <p:spPr>
          <a:xfrm>
            <a:off x="381000" y="2438400"/>
            <a:ext cx="8229600" cy="4419600"/>
          </a:xfrm>
        </p:spPr>
        <p:txBody>
          <a:bodyPr/>
          <a:lstStyle/>
          <a:p>
            <a:r>
              <a:rPr lang="en-US" b="1" i="1"/>
              <a:t>Physical view</a:t>
            </a:r>
            <a:r>
              <a:rPr lang="en-US"/>
              <a:t> – how information is physically arranged, stored, and accessed on some type of storage device</a:t>
            </a:r>
          </a:p>
          <a:p>
            <a:r>
              <a:rPr lang="en-US" b="1" i="1"/>
              <a:t>Logical view</a:t>
            </a:r>
            <a:r>
              <a:rPr lang="en-US"/>
              <a:t> – how you as a knowledge worker need to arrange and access information</a:t>
            </a:r>
          </a:p>
          <a:p>
            <a:r>
              <a:rPr lang="en-US"/>
              <a:t>With a database, you only concern yourself with your logical view</a:t>
            </a:r>
          </a:p>
        </p:txBody>
      </p:sp>
    </p:spTree>
    <p:extLst>
      <p:ext uri="{BB962C8B-B14F-4D97-AF65-F5344CB8AC3E}">
        <p14:creationId xmlns:p14="http://schemas.microsoft.com/office/powerpoint/2010/main" val="2532468093"/>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3-</a:t>
            </a:r>
            <a:fld id="{D8B5C320-50BB-4B47-A02F-3CD62093C3C6}" type="slidenum">
              <a:rPr lang="en-US"/>
              <a:pPr/>
              <a:t>65</a:t>
            </a:fld>
            <a:endParaRPr lang="en-US"/>
          </a:p>
        </p:txBody>
      </p:sp>
      <p:sp>
        <p:nvSpPr>
          <p:cNvPr id="30723" name="Rectangle 3"/>
          <p:cNvSpPr>
            <a:spLocks noGrp="1" noChangeArrowheads="1"/>
          </p:cNvSpPr>
          <p:nvPr>
            <p:ph type="title"/>
          </p:nvPr>
        </p:nvSpPr>
        <p:spPr>
          <a:solidFill>
            <a:srgbClr val="618091"/>
          </a:solidFill>
        </p:spPr>
        <p:txBody>
          <a:bodyPr/>
          <a:lstStyle/>
          <a:p>
            <a:r>
              <a:rPr lang="en-US" dirty="0"/>
              <a:t>Data Definition Subsystem</a:t>
            </a:r>
          </a:p>
        </p:txBody>
      </p:sp>
      <p:sp>
        <p:nvSpPr>
          <p:cNvPr id="30724" name="Rectangle 4"/>
          <p:cNvSpPr>
            <a:spLocks noGrp="1" noChangeArrowheads="1"/>
          </p:cNvSpPr>
          <p:nvPr>
            <p:ph type="body" idx="1"/>
          </p:nvPr>
        </p:nvSpPr>
        <p:spPr>
          <a:xfrm>
            <a:off x="457200" y="2468563"/>
            <a:ext cx="8229600" cy="3657600"/>
          </a:xfrm>
        </p:spPr>
        <p:txBody>
          <a:bodyPr/>
          <a:lstStyle/>
          <a:p>
            <a:r>
              <a:rPr lang="en-US" b="1" i="1"/>
              <a:t>Data definition subsystem</a:t>
            </a:r>
            <a:r>
              <a:rPr lang="en-US"/>
              <a:t> – helps you create and maintain the data dictionary and define the structure of the files in a database</a:t>
            </a:r>
          </a:p>
          <a:p>
            <a:r>
              <a:rPr lang="en-US"/>
              <a:t>You must create a data dictionary before entering information into a database</a:t>
            </a:r>
          </a:p>
          <a:p>
            <a:r>
              <a:rPr lang="en-US"/>
              <a:t>Module J covers this for Microsoft Access</a:t>
            </a:r>
          </a:p>
        </p:txBody>
      </p:sp>
    </p:spTree>
    <p:extLst>
      <p:ext uri="{BB962C8B-B14F-4D97-AF65-F5344CB8AC3E}">
        <p14:creationId xmlns:p14="http://schemas.microsoft.com/office/powerpoint/2010/main" val="387395324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3-</a:t>
            </a:r>
            <a:fld id="{9D9058BB-E12B-344B-A4BD-F70E14A32899}" type="slidenum">
              <a:rPr lang="en-US"/>
              <a:pPr/>
              <a:t>66</a:t>
            </a:fld>
            <a:endParaRPr lang="en-US"/>
          </a:p>
        </p:txBody>
      </p:sp>
      <p:sp>
        <p:nvSpPr>
          <p:cNvPr id="31747" name="Rectangle 3"/>
          <p:cNvSpPr>
            <a:spLocks noGrp="1" noChangeArrowheads="1"/>
          </p:cNvSpPr>
          <p:nvPr>
            <p:ph type="title"/>
          </p:nvPr>
        </p:nvSpPr>
        <p:spPr>
          <a:solidFill>
            <a:srgbClr val="618091"/>
          </a:solidFill>
        </p:spPr>
        <p:txBody>
          <a:bodyPr/>
          <a:lstStyle/>
          <a:p>
            <a:r>
              <a:rPr lang="en-US" dirty="0"/>
              <a:t>Data Manipulation Subsystem</a:t>
            </a:r>
          </a:p>
        </p:txBody>
      </p:sp>
      <p:sp>
        <p:nvSpPr>
          <p:cNvPr id="31748" name="Rectangle 4"/>
          <p:cNvSpPr>
            <a:spLocks noGrp="1" noChangeArrowheads="1"/>
          </p:cNvSpPr>
          <p:nvPr>
            <p:ph type="body" idx="1"/>
          </p:nvPr>
        </p:nvSpPr>
        <p:spPr>
          <a:xfrm>
            <a:off x="381000" y="2362200"/>
            <a:ext cx="8229600" cy="4267200"/>
          </a:xfrm>
        </p:spPr>
        <p:txBody>
          <a:bodyPr/>
          <a:lstStyle/>
          <a:p>
            <a:r>
              <a:rPr lang="en-US" b="1" i="1"/>
              <a:t>Data manipulation subsystem</a:t>
            </a:r>
            <a:r>
              <a:rPr lang="en-US"/>
              <a:t> – helps you add, change, and delete information</a:t>
            </a:r>
          </a:p>
          <a:p>
            <a:r>
              <a:rPr lang="en-US"/>
              <a:t>This is your primary DBMS interface as you work with a database</a:t>
            </a:r>
          </a:p>
          <a:p>
            <a:pPr lvl="1"/>
            <a:r>
              <a:rPr lang="en-US"/>
              <a:t>Views</a:t>
            </a:r>
          </a:p>
          <a:p>
            <a:pPr lvl="1"/>
            <a:r>
              <a:rPr lang="en-US"/>
              <a:t>Report generators</a:t>
            </a:r>
          </a:p>
          <a:p>
            <a:pPr lvl="1"/>
            <a:r>
              <a:rPr lang="en-US"/>
              <a:t>QBE tools</a:t>
            </a:r>
          </a:p>
          <a:p>
            <a:pPr lvl="1"/>
            <a:r>
              <a:rPr lang="en-US"/>
              <a:t>SQL</a:t>
            </a:r>
          </a:p>
        </p:txBody>
      </p:sp>
    </p:spTree>
    <p:extLst>
      <p:ext uri="{BB962C8B-B14F-4D97-AF65-F5344CB8AC3E}">
        <p14:creationId xmlns:p14="http://schemas.microsoft.com/office/powerpoint/2010/main" val="352279277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3-</a:t>
            </a:r>
            <a:fld id="{5341A666-0063-DC41-957F-BC79E27684A3}" type="slidenum">
              <a:rPr lang="en-US"/>
              <a:pPr/>
              <a:t>67</a:t>
            </a:fld>
            <a:endParaRPr lang="en-US"/>
          </a:p>
        </p:txBody>
      </p:sp>
      <p:sp>
        <p:nvSpPr>
          <p:cNvPr id="32771" name="Rectangle 3"/>
          <p:cNvSpPr>
            <a:spLocks noGrp="1" noChangeArrowheads="1"/>
          </p:cNvSpPr>
          <p:nvPr>
            <p:ph type="title"/>
          </p:nvPr>
        </p:nvSpPr>
        <p:spPr>
          <a:solidFill>
            <a:srgbClr val="618091"/>
          </a:solidFill>
        </p:spPr>
        <p:txBody>
          <a:bodyPr/>
          <a:lstStyle/>
          <a:p>
            <a:r>
              <a:rPr lang="en-US"/>
              <a:t>Views</a:t>
            </a:r>
          </a:p>
        </p:txBody>
      </p:sp>
      <p:sp>
        <p:nvSpPr>
          <p:cNvPr id="32772" name="Rectangle 4"/>
          <p:cNvSpPr>
            <a:spLocks noGrp="1" noChangeArrowheads="1"/>
          </p:cNvSpPr>
          <p:nvPr>
            <p:ph type="body" idx="1"/>
          </p:nvPr>
        </p:nvSpPr>
        <p:spPr>
          <a:xfrm>
            <a:off x="457200" y="2468563"/>
            <a:ext cx="8229600" cy="3657600"/>
          </a:xfrm>
        </p:spPr>
        <p:txBody>
          <a:bodyPr/>
          <a:lstStyle/>
          <a:p>
            <a:r>
              <a:rPr lang="en-US" b="1" i="1"/>
              <a:t>View</a:t>
            </a:r>
            <a:r>
              <a:rPr lang="en-US"/>
              <a:t> – allows you to see the contents of a database file</a:t>
            </a:r>
          </a:p>
          <a:p>
            <a:pPr lvl="1"/>
            <a:r>
              <a:rPr lang="en-US"/>
              <a:t>Make whatever changes you want</a:t>
            </a:r>
          </a:p>
          <a:p>
            <a:pPr lvl="1"/>
            <a:r>
              <a:rPr lang="en-US"/>
              <a:t>Perform simple sorting</a:t>
            </a:r>
          </a:p>
          <a:p>
            <a:pPr lvl="1"/>
            <a:r>
              <a:rPr lang="en-US"/>
              <a:t>Query to find the location of information</a:t>
            </a:r>
          </a:p>
          <a:p>
            <a:pPr lvl="1"/>
            <a:r>
              <a:rPr lang="en-US"/>
              <a:t>Looks similar to a workbook with no row numbers</a:t>
            </a:r>
          </a:p>
        </p:txBody>
      </p:sp>
    </p:spTree>
    <p:extLst>
      <p:ext uri="{BB962C8B-B14F-4D97-AF65-F5344CB8AC3E}">
        <p14:creationId xmlns:p14="http://schemas.microsoft.com/office/powerpoint/2010/main" val="416383394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r>
              <a:rPr lang="en-US"/>
              <a:t>3-</a:t>
            </a:r>
            <a:fld id="{4CF77D8E-B866-E14E-AD15-20F6C0C58607}" type="slidenum">
              <a:rPr lang="en-US"/>
              <a:pPr/>
              <a:t>68</a:t>
            </a:fld>
            <a:endParaRPr lang="en-US"/>
          </a:p>
        </p:txBody>
      </p:sp>
      <p:sp>
        <p:nvSpPr>
          <p:cNvPr id="33795" name="Rectangle 3"/>
          <p:cNvSpPr>
            <a:spLocks noGrp="1" noChangeArrowheads="1"/>
          </p:cNvSpPr>
          <p:nvPr>
            <p:ph type="title"/>
          </p:nvPr>
        </p:nvSpPr>
        <p:spPr>
          <a:solidFill>
            <a:srgbClr val="618091"/>
          </a:solidFill>
        </p:spPr>
        <p:txBody>
          <a:bodyPr/>
          <a:lstStyle/>
          <a:p>
            <a:r>
              <a:rPr lang="en-US"/>
              <a:t>Views</a:t>
            </a:r>
          </a:p>
        </p:txBody>
      </p:sp>
      <p:grpSp>
        <p:nvGrpSpPr>
          <p:cNvPr id="33800" name="Group 8"/>
          <p:cNvGrpSpPr>
            <a:grpSpLocks/>
          </p:cNvGrpSpPr>
          <p:nvPr/>
        </p:nvGrpSpPr>
        <p:grpSpPr bwMode="auto">
          <a:xfrm>
            <a:off x="533400" y="1905000"/>
            <a:ext cx="8305800" cy="4495800"/>
            <a:chOff x="432" y="1200"/>
            <a:chExt cx="5232" cy="2832"/>
          </a:xfrm>
        </p:grpSpPr>
        <p:sp>
          <p:nvSpPr>
            <p:cNvPr id="33799" name="Rectangle 7"/>
            <p:cNvSpPr>
              <a:spLocks noChangeArrowheads="1"/>
            </p:cNvSpPr>
            <p:nvPr/>
          </p:nvSpPr>
          <p:spPr bwMode="auto">
            <a:xfrm>
              <a:off x="432" y="1200"/>
              <a:ext cx="5232" cy="2832"/>
            </a:xfrm>
            <a:prstGeom prst="rect">
              <a:avLst/>
            </a:prstGeom>
            <a:solidFill>
              <a:schemeClr val="bg1"/>
            </a:solidFill>
            <a:ln w="9525">
              <a:solidFill>
                <a:srgbClr val="8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3798" name="Picture 6" descr="haa35863_0305"/>
            <p:cNvPicPr>
              <a:picLocks noChangeAspect="1" noChangeArrowheads="1"/>
            </p:cNvPicPr>
            <p:nvPr/>
          </p:nvPicPr>
          <p:blipFill>
            <a:blip r:embed="rId2">
              <a:extLst>
                <a:ext uri="{28A0092B-C50C-407E-A947-70E740481C1C}">
                  <a14:useLocalDpi xmlns:a14="http://schemas.microsoft.com/office/drawing/2010/main" val="0"/>
                </a:ext>
              </a:extLst>
            </a:blip>
            <a:srcRect r="3670" b="4410"/>
            <a:stretch>
              <a:fillRect/>
            </a:stretch>
          </p:blipFill>
          <p:spPr bwMode="auto">
            <a:xfrm>
              <a:off x="576" y="1296"/>
              <a:ext cx="5040" cy="26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9219734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3-</a:t>
            </a:r>
            <a:fld id="{D07221FC-CDE1-FC41-93B6-94A360B1ADAA}" type="slidenum">
              <a:rPr lang="en-US"/>
              <a:pPr/>
              <a:t>69</a:t>
            </a:fld>
            <a:endParaRPr lang="en-US"/>
          </a:p>
        </p:txBody>
      </p:sp>
      <p:sp>
        <p:nvSpPr>
          <p:cNvPr id="34819" name="Rectangle 3"/>
          <p:cNvSpPr>
            <a:spLocks noGrp="1" noChangeArrowheads="1"/>
          </p:cNvSpPr>
          <p:nvPr>
            <p:ph type="title"/>
          </p:nvPr>
        </p:nvSpPr>
        <p:spPr>
          <a:solidFill>
            <a:srgbClr val="618091"/>
          </a:solidFill>
        </p:spPr>
        <p:txBody>
          <a:bodyPr/>
          <a:lstStyle/>
          <a:p>
            <a:r>
              <a:rPr lang="en-US" dirty="0"/>
              <a:t>Report Generators</a:t>
            </a:r>
          </a:p>
        </p:txBody>
      </p:sp>
      <p:sp>
        <p:nvSpPr>
          <p:cNvPr id="34820" name="Rectangle 4"/>
          <p:cNvSpPr>
            <a:spLocks noGrp="1" noChangeArrowheads="1"/>
          </p:cNvSpPr>
          <p:nvPr>
            <p:ph type="body" idx="1"/>
          </p:nvPr>
        </p:nvSpPr>
        <p:spPr>
          <a:xfrm>
            <a:off x="457200" y="2468563"/>
            <a:ext cx="8229600" cy="3657600"/>
          </a:xfrm>
        </p:spPr>
        <p:txBody>
          <a:bodyPr/>
          <a:lstStyle/>
          <a:p>
            <a:r>
              <a:rPr lang="en-US" b="1" i="1"/>
              <a:t>Report generator</a:t>
            </a:r>
            <a:r>
              <a:rPr lang="en-US"/>
              <a:t> – helps you quickly define formats of reports and what information you want to see in a report</a:t>
            </a:r>
          </a:p>
          <a:p>
            <a:r>
              <a:rPr lang="en-US"/>
              <a:t>You can save report formats and generate reports at any time with up-to-date information</a:t>
            </a:r>
          </a:p>
        </p:txBody>
      </p:sp>
    </p:spTree>
    <p:extLst>
      <p:ext uri="{BB962C8B-B14F-4D97-AF65-F5344CB8AC3E}">
        <p14:creationId xmlns:p14="http://schemas.microsoft.com/office/powerpoint/2010/main" val="254790799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27- </a:t>
            </a:r>
            <a:fld id="{81B39A6E-A202-3745-9AE3-66827C5F5C6D}" type="slidenum">
              <a:rPr lang="en-US"/>
              <a:pPr/>
              <a:t>7</a:t>
            </a:fld>
            <a:endParaRPr lang="en-CA"/>
          </a:p>
        </p:txBody>
      </p:sp>
      <p:sp>
        <p:nvSpPr>
          <p:cNvPr id="907266" name="Rectangle 2"/>
          <p:cNvSpPr>
            <a:spLocks noGrp="1" noChangeArrowheads="1"/>
          </p:cNvSpPr>
          <p:nvPr>
            <p:ph type="title"/>
          </p:nvPr>
        </p:nvSpPr>
        <p:spPr>
          <a:solidFill>
            <a:srgbClr val="618091"/>
          </a:solidFill>
        </p:spPr>
        <p:txBody>
          <a:bodyPr/>
          <a:lstStyle/>
          <a:p>
            <a:r>
              <a:rPr lang="en-US" sz="3200" dirty="0"/>
              <a:t>Structured, Semi Structured</a:t>
            </a:r>
            <a:br>
              <a:rPr lang="en-US" sz="3200" dirty="0"/>
            </a:br>
            <a:r>
              <a:rPr lang="en-US" sz="3200" dirty="0"/>
              <a:t>and Unstructured Data (contd.)</a:t>
            </a:r>
          </a:p>
        </p:txBody>
      </p:sp>
      <p:sp>
        <p:nvSpPr>
          <p:cNvPr id="907267" name="Rectangle 3"/>
          <p:cNvSpPr>
            <a:spLocks noGrp="1" noChangeArrowheads="1"/>
          </p:cNvSpPr>
          <p:nvPr>
            <p:ph type="body" idx="1"/>
          </p:nvPr>
        </p:nvSpPr>
        <p:spPr/>
        <p:txBody>
          <a:bodyPr/>
          <a:lstStyle/>
          <a:p>
            <a:pPr>
              <a:lnSpc>
                <a:spcPct val="90000"/>
              </a:lnSpc>
            </a:pPr>
            <a:r>
              <a:rPr lang="en-US" sz="2400" b="1"/>
              <a:t>Semi-Structured</a:t>
            </a:r>
            <a:r>
              <a:rPr lang="en-US" sz="2400"/>
              <a:t> Data:</a:t>
            </a:r>
          </a:p>
          <a:p>
            <a:pPr lvl="1">
              <a:lnSpc>
                <a:spcPct val="90000"/>
              </a:lnSpc>
            </a:pPr>
            <a:r>
              <a:rPr lang="en-US" sz="2400"/>
              <a:t>In some applications, data is collected in an ad-hoc manner before it is known how it will be stored and managed.</a:t>
            </a:r>
          </a:p>
          <a:p>
            <a:pPr lvl="1">
              <a:lnSpc>
                <a:spcPct val="90000"/>
              </a:lnSpc>
            </a:pPr>
            <a:r>
              <a:rPr lang="en-US" sz="2400"/>
              <a:t>This data may have a certain structure, but not all the information collected will have identical structure. This type of data is known as </a:t>
            </a:r>
            <a:r>
              <a:rPr lang="en-US" sz="2400" b="1"/>
              <a:t>semi-structured</a:t>
            </a:r>
            <a:r>
              <a:rPr lang="en-US" sz="2400"/>
              <a:t> data.</a:t>
            </a:r>
          </a:p>
          <a:p>
            <a:pPr lvl="1">
              <a:lnSpc>
                <a:spcPct val="90000"/>
              </a:lnSpc>
            </a:pPr>
            <a:r>
              <a:rPr lang="en-US" sz="2400"/>
              <a:t>In semi-structured data, the schema information is mixed in with the data values, since each data object can have different attributes that are not known in advance. Hence, this type of data is sometimes referred to as self-describing data.</a:t>
            </a:r>
          </a:p>
        </p:txBody>
      </p:sp>
    </p:spTree>
    <p:extLst>
      <p:ext uri="{BB962C8B-B14F-4D97-AF65-F5344CB8AC3E}">
        <p14:creationId xmlns:p14="http://schemas.microsoft.com/office/powerpoint/2010/main" val="5858309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r>
              <a:rPr lang="en-US"/>
              <a:t>3-</a:t>
            </a:r>
            <a:fld id="{74DE1FCE-71A2-2C44-AE65-D1F1AC5EB009}" type="slidenum">
              <a:rPr lang="en-US"/>
              <a:pPr/>
              <a:t>70</a:t>
            </a:fld>
            <a:endParaRPr lang="en-US"/>
          </a:p>
        </p:txBody>
      </p:sp>
      <p:sp>
        <p:nvSpPr>
          <p:cNvPr id="35850" name="Rectangle 10"/>
          <p:cNvSpPr>
            <a:spLocks noChangeArrowheads="1"/>
          </p:cNvSpPr>
          <p:nvPr/>
        </p:nvSpPr>
        <p:spPr bwMode="auto">
          <a:xfrm>
            <a:off x="533400" y="1905000"/>
            <a:ext cx="8305800" cy="4495800"/>
          </a:xfrm>
          <a:prstGeom prst="rect">
            <a:avLst/>
          </a:prstGeom>
          <a:solidFill>
            <a:schemeClr val="bg1"/>
          </a:solidFill>
          <a:ln w="9525">
            <a:solidFill>
              <a:srgbClr val="8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843" name="Rectangle 3"/>
          <p:cNvSpPr>
            <a:spLocks noGrp="1" noChangeArrowheads="1"/>
          </p:cNvSpPr>
          <p:nvPr>
            <p:ph type="title"/>
          </p:nvPr>
        </p:nvSpPr>
        <p:spPr>
          <a:solidFill>
            <a:srgbClr val="618091"/>
          </a:solidFill>
        </p:spPr>
        <p:txBody>
          <a:bodyPr/>
          <a:lstStyle/>
          <a:p>
            <a:r>
              <a:rPr lang="en-US" dirty="0"/>
              <a:t>Report Generators</a:t>
            </a:r>
          </a:p>
        </p:txBody>
      </p:sp>
      <p:pic>
        <p:nvPicPr>
          <p:cNvPr id="35846" name="Picture 6" descr="haa35863_0306a"/>
          <p:cNvPicPr>
            <a:picLocks noChangeAspect="1" noChangeArrowheads="1"/>
          </p:cNvPicPr>
          <p:nvPr/>
        </p:nvPicPr>
        <p:blipFill>
          <a:blip r:embed="rId2">
            <a:extLst>
              <a:ext uri="{28A0092B-C50C-407E-A947-70E740481C1C}">
                <a14:useLocalDpi xmlns:a14="http://schemas.microsoft.com/office/drawing/2010/main" val="0"/>
              </a:ext>
            </a:extLst>
          </a:blip>
          <a:srcRect l="23334"/>
          <a:stretch>
            <a:fillRect/>
          </a:stretch>
        </p:blipFill>
        <p:spPr bwMode="auto">
          <a:xfrm>
            <a:off x="1371600" y="2311400"/>
            <a:ext cx="7010400" cy="3175000"/>
          </a:xfrm>
          <a:prstGeom prst="rect">
            <a:avLst/>
          </a:prstGeom>
          <a:noFill/>
          <a:extLst>
            <a:ext uri="{909E8E84-426E-40dd-AFC4-6F175D3DCCD1}">
              <a14:hiddenFill xmlns:a14="http://schemas.microsoft.com/office/drawing/2010/main">
                <a:solidFill>
                  <a:srgbClr val="FFFFFF"/>
                </a:solidFill>
              </a14:hiddenFill>
            </a:ext>
          </a:extLst>
        </p:spPr>
      </p:pic>
      <p:pic>
        <p:nvPicPr>
          <p:cNvPr id="35847" name="Picture 7" descr="haa35863_0306a"/>
          <p:cNvPicPr>
            <a:picLocks noChangeAspect="1" noChangeArrowheads="1"/>
          </p:cNvPicPr>
          <p:nvPr>
            <p:ph idx="1"/>
          </p:nvPr>
        </p:nvPicPr>
        <p:blipFill>
          <a:blip r:embed="rId2">
            <a:extLst>
              <a:ext uri="{28A0092B-C50C-407E-A947-70E740481C1C}">
                <a14:useLocalDpi xmlns:a14="http://schemas.microsoft.com/office/drawing/2010/main" val="0"/>
              </a:ext>
            </a:extLst>
          </a:blip>
          <a:srcRect r="85699" b="73347"/>
          <a:stretch>
            <a:fillRect/>
          </a:stretch>
        </p:blipFill>
        <p:spPr>
          <a:xfrm>
            <a:off x="762000" y="5410200"/>
            <a:ext cx="1295400" cy="838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359183866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t>3-</a:t>
            </a:r>
            <a:fld id="{6172C788-6152-3741-B743-7115D2BA2DF1}" type="slidenum">
              <a:rPr lang="en-US"/>
              <a:pPr/>
              <a:t>71</a:t>
            </a:fld>
            <a:endParaRPr lang="en-US"/>
          </a:p>
        </p:txBody>
      </p:sp>
      <p:sp>
        <p:nvSpPr>
          <p:cNvPr id="36871" name="Rectangle 7"/>
          <p:cNvSpPr>
            <a:spLocks noChangeArrowheads="1"/>
          </p:cNvSpPr>
          <p:nvPr/>
        </p:nvSpPr>
        <p:spPr bwMode="auto">
          <a:xfrm>
            <a:off x="1295400" y="2057400"/>
            <a:ext cx="6324600" cy="4495800"/>
          </a:xfrm>
          <a:prstGeom prst="rect">
            <a:avLst/>
          </a:prstGeom>
          <a:solidFill>
            <a:schemeClr val="bg1"/>
          </a:solidFill>
          <a:ln w="9525">
            <a:solidFill>
              <a:srgbClr val="8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867" name="Rectangle 3"/>
          <p:cNvSpPr>
            <a:spLocks noGrp="1" noChangeArrowheads="1"/>
          </p:cNvSpPr>
          <p:nvPr>
            <p:ph type="title"/>
          </p:nvPr>
        </p:nvSpPr>
        <p:spPr>
          <a:solidFill>
            <a:srgbClr val="618091"/>
          </a:solidFill>
        </p:spPr>
        <p:txBody>
          <a:bodyPr/>
          <a:lstStyle/>
          <a:p>
            <a:r>
              <a:rPr lang="en-US" dirty="0"/>
              <a:t>Report Generators</a:t>
            </a:r>
          </a:p>
        </p:txBody>
      </p:sp>
      <p:pic>
        <p:nvPicPr>
          <p:cNvPr id="36870" name="Picture 6" descr="haa35863_0306b"/>
          <p:cNvPicPr>
            <a:picLocks noChangeAspect="1" noChangeArrowheads="1"/>
          </p:cNvPicPr>
          <p:nvPr/>
        </p:nvPicPr>
        <p:blipFill>
          <a:blip r:embed="rId2">
            <a:extLst>
              <a:ext uri="{28A0092B-C50C-407E-A947-70E740481C1C}">
                <a14:useLocalDpi xmlns:a14="http://schemas.microsoft.com/office/drawing/2010/main" val="0"/>
              </a:ext>
            </a:extLst>
          </a:blip>
          <a:srcRect l="34259" r="11111" b="5145"/>
          <a:stretch>
            <a:fillRect/>
          </a:stretch>
        </p:blipFill>
        <p:spPr bwMode="auto">
          <a:xfrm>
            <a:off x="2209800" y="2185988"/>
            <a:ext cx="4495800" cy="4214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79870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3-</a:t>
            </a:r>
            <a:fld id="{435CDC8F-D935-D94B-A57F-7F0CC563EB92}" type="slidenum">
              <a:rPr lang="en-US"/>
              <a:pPr/>
              <a:t>72</a:t>
            </a:fld>
            <a:endParaRPr lang="en-US"/>
          </a:p>
        </p:txBody>
      </p:sp>
      <p:sp>
        <p:nvSpPr>
          <p:cNvPr id="39939" name="Rectangle 3"/>
          <p:cNvSpPr>
            <a:spLocks noGrp="1" noChangeArrowheads="1"/>
          </p:cNvSpPr>
          <p:nvPr>
            <p:ph type="title"/>
          </p:nvPr>
        </p:nvSpPr>
        <p:spPr>
          <a:solidFill>
            <a:srgbClr val="618091"/>
          </a:solidFill>
        </p:spPr>
        <p:txBody>
          <a:bodyPr/>
          <a:lstStyle/>
          <a:p>
            <a:r>
              <a:rPr lang="en-US" dirty="0"/>
              <a:t>SQL</a:t>
            </a:r>
          </a:p>
        </p:txBody>
      </p:sp>
      <p:sp>
        <p:nvSpPr>
          <p:cNvPr id="39940" name="Rectangle 4"/>
          <p:cNvSpPr>
            <a:spLocks noGrp="1" noChangeArrowheads="1"/>
          </p:cNvSpPr>
          <p:nvPr>
            <p:ph type="body" idx="1"/>
          </p:nvPr>
        </p:nvSpPr>
        <p:spPr>
          <a:xfrm>
            <a:off x="457200" y="2468563"/>
            <a:ext cx="8229600" cy="3657600"/>
          </a:xfrm>
        </p:spPr>
        <p:txBody>
          <a:bodyPr/>
          <a:lstStyle/>
          <a:p>
            <a:r>
              <a:rPr lang="en-US" b="1" i="1"/>
              <a:t>Structured query language (SQL)</a:t>
            </a:r>
            <a:r>
              <a:rPr lang="en-US"/>
              <a:t> – standardized fourth-generation language found in most DBMSs</a:t>
            </a:r>
          </a:p>
          <a:p>
            <a:r>
              <a:rPr lang="en-US"/>
              <a:t>Performs the same task as a QBE tool</a:t>
            </a:r>
          </a:p>
          <a:p>
            <a:pPr lvl="1"/>
            <a:r>
              <a:rPr lang="en-US"/>
              <a:t>But uses a sentence structure instead of point-and-click interface</a:t>
            </a:r>
          </a:p>
          <a:p>
            <a:r>
              <a:rPr lang="en-US"/>
              <a:t>SQL is used mostly by IT people</a:t>
            </a:r>
          </a:p>
        </p:txBody>
      </p:sp>
    </p:spTree>
    <p:extLst>
      <p:ext uri="{BB962C8B-B14F-4D97-AF65-F5344CB8AC3E}">
        <p14:creationId xmlns:p14="http://schemas.microsoft.com/office/powerpoint/2010/main" val="1480623634"/>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3-</a:t>
            </a:r>
            <a:fld id="{0F5585AD-E4A1-CA42-9E8B-302AB34A24BA}" type="slidenum">
              <a:rPr lang="en-US"/>
              <a:pPr/>
              <a:t>73</a:t>
            </a:fld>
            <a:endParaRPr lang="en-US"/>
          </a:p>
        </p:txBody>
      </p:sp>
      <p:sp>
        <p:nvSpPr>
          <p:cNvPr id="65539" name="Rectangle 3"/>
          <p:cNvSpPr>
            <a:spLocks noGrp="1" noChangeArrowheads="1"/>
          </p:cNvSpPr>
          <p:nvPr>
            <p:ph type="title"/>
          </p:nvPr>
        </p:nvSpPr>
        <p:spPr>
          <a:solidFill>
            <a:srgbClr val="618091"/>
          </a:solidFill>
        </p:spPr>
        <p:txBody>
          <a:bodyPr/>
          <a:lstStyle/>
          <a:p>
            <a:r>
              <a:rPr lang="en-US" dirty="0"/>
              <a:t>MANAGING THE INFORMATION RESOURCE</a:t>
            </a:r>
          </a:p>
        </p:txBody>
      </p:sp>
      <p:sp>
        <p:nvSpPr>
          <p:cNvPr id="65540" name="Rectangle 4"/>
          <p:cNvSpPr>
            <a:spLocks noGrp="1" noChangeArrowheads="1"/>
          </p:cNvSpPr>
          <p:nvPr>
            <p:ph type="body" idx="1"/>
          </p:nvPr>
        </p:nvSpPr>
        <p:spPr>
          <a:xfrm>
            <a:off x="457200" y="2468563"/>
            <a:ext cx="8229600" cy="3657600"/>
          </a:xfrm>
        </p:spPr>
        <p:txBody>
          <a:bodyPr/>
          <a:lstStyle/>
          <a:p>
            <a:r>
              <a:rPr lang="en-US"/>
              <a:t>Information is an organizational resource</a:t>
            </a:r>
          </a:p>
          <a:p>
            <a:r>
              <a:rPr lang="en-US"/>
              <a:t>Just like people, capital, and equipment</a:t>
            </a:r>
          </a:p>
          <a:p>
            <a:r>
              <a:rPr lang="en-US"/>
              <a:t>It must be managed effectively</a:t>
            </a:r>
          </a:p>
        </p:txBody>
      </p:sp>
    </p:spTree>
    <p:extLst>
      <p:ext uri="{BB962C8B-B14F-4D97-AF65-F5344CB8AC3E}">
        <p14:creationId xmlns:p14="http://schemas.microsoft.com/office/powerpoint/2010/main" val="3733206652"/>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3-</a:t>
            </a:r>
            <a:fld id="{3F807563-2E18-AC4A-B9DE-D3723422741B}" type="slidenum">
              <a:rPr lang="en-US"/>
              <a:pPr/>
              <a:t>74</a:t>
            </a:fld>
            <a:endParaRPr lang="en-US"/>
          </a:p>
        </p:txBody>
      </p:sp>
      <p:sp>
        <p:nvSpPr>
          <p:cNvPr id="66563" name="Rectangle 3"/>
          <p:cNvSpPr>
            <a:spLocks noGrp="1" noChangeArrowheads="1"/>
          </p:cNvSpPr>
          <p:nvPr>
            <p:ph type="title"/>
          </p:nvPr>
        </p:nvSpPr>
        <p:spPr>
          <a:solidFill>
            <a:srgbClr val="618091"/>
          </a:solidFill>
        </p:spPr>
        <p:txBody>
          <a:bodyPr/>
          <a:lstStyle/>
          <a:p>
            <a:r>
              <a:rPr lang="en-US" dirty="0"/>
              <a:t>MANAGING THE INFORMATION RESOURCE</a:t>
            </a:r>
          </a:p>
        </p:txBody>
      </p:sp>
      <p:sp>
        <p:nvSpPr>
          <p:cNvPr id="66564" name="Rectangle 4"/>
          <p:cNvSpPr>
            <a:spLocks noGrp="1" noChangeArrowheads="1"/>
          </p:cNvSpPr>
          <p:nvPr>
            <p:ph type="body" idx="1"/>
          </p:nvPr>
        </p:nvSpPr>
        <p:spPr>
          <a:xfrm>
            <a:off x="457200" y="2057400"/>
            <a:ext cx="8229600" cy="4495800"/>
          </a:xfrm>
        </p:spPr>
        <p:txBody>
          <a:bodyPr/>
          <a:lstStyle/>
          <a:p>
            <a:r>
              <a:rPr lang="en-US"/>
              <a:t>Who should oversee your organization</a:t>
            </a:r>
            <a:r>
              <a:rPr lang="ja-JP" altLang="en-US">
                <a:latin typeface="Arial"/>
              </a:rPr>
              <a:t>’</a:t>
            </a:r>
            <a:r>
              <a:rPr lang="en-US"/>
              <a:t>s information resource?</a:t>
            </a:r>
          </a:p>
          <a:p>
            <a:pPr lvl="1"/>
            <a:r>
              <a:rPr lang="en-US" b="1" i="1"/>
              <a:t>Chief information officer (CIO)</a:t>
            </a:r>
            <a:r>
              <a:rPr lang="en-US"/>
              <a:t> – oversees an organization</a:t>
            </a:r>
            <a:r>
              <a:rPr lang="ja-JP" altLang="en-US">
                <a:latin typeface="Arial"/>
              </a:rPr>
              <a:t>’</a:t>
            </a:r>
            <a:r>
              <a:rPr lang="en-US"/>
              <a:t>s information resource</a:t>
            </a:r>
          </a:p>
          <a:p>
            <a:pPr lvl="1"/>
            <a:r>
              <a:rPr lang="en-US" b="1" i="1"/>
              <a:t>Data administration</a:t>
            </a:r>
            <a:r>
              <a:rPr lang="en-US"/>
              <a:t> – plans for, oversees the development of, and monitors the information resource</a:t>
            </a:r>
          </a:p>
          <a:p>
            <a:pPr lvl="1"/>
            <a:r>
              <a:rPr lang="en-US" b="1" i="1"/>
              <a:t>Database administration</a:t>
            </a:r>
            <a:r>
              <a:rPr lang="en-US"/>
              <a:t> – technical and operational aspects of managing information</a:t>
            </a:r>
          </a:p>
        </p:txBody>
      </p:sp>
    </p:spTree>
    <p:extLst>
      <p:ext uri="{BB962C8B-B14F-4D97-AF65-F5344CB8AC3E}">
        <p14:creationId xmlns:p14="http://schemas.microsoft.com/office/powerpoint/2010/main" val="388626913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3-</a:t>
            </a:r>
            <a:fld id="{3C9DDE07-DAD4-EA4D-ABFB-E875FE3715F5}" type="slidenum">
              <a:rPr lang="en-US"/>
              <a:pPr/>
              <a:t>75</a:t>
            </a:fld>
            <a:endParaRPr lang="en-US"/>
          </a:p>
        </p:txBody>
      </p:sp>
      <p:sp>
        <p:nvSpPr>
          <p:cNvPr id="67587" name="Rectangle 3"/>
          <p:cNvSpPr>
            <a:spLocks noGrp="1" noChangeArrowheads="1"/>
          </p:cNvSpPr>
          <p:nvPr>
            <p:ph type="title"/>
          </p:nvPr>
        </p:nvSpPr>
        <p:spPr>
          <a:solidFill>
            <a:srgbClr val="618091"/>
          </a:solidFill>
        </p:spPr>
        <p:txBody>
          <a:bodyPr/>
          <a:lstStyle/>
          <a:p>
            <a:r>
              <a:rPr lang="en-US" dirty="0"/>
              <a:t>MANAGING THE INFORMATION RESOURCE</a:t>
            </a:r>
          </a:p>
        </p:txBody>
      </p:sp>
      <p:sp>
        <p:nvSpPr>
          <p:cNvPr id="67588" name="Rectangle 4"/>
          <p:cNvSpPr>
            <a:spLocks noGrp="1" noChangeArrowheads="1"/>
          </p:cNvSpPr>
          <p:nvPr>
            <p:ph type="body" idx="1"/>
          </p:nvPr>
        </p:nvSpPr>
        <p:spPr>
          <a:xfrm>
            <a:off x="457200" y="2468563"/>
            <a:ext cx="8229600" cy="3657600"/>
          </a:xfrm>
        </p:spPr>
        <p:txBody>
          <a:bodyPr/>
          <a:lstStyle/>
          <a:p>
            <a:r>
              <a:rPr lang="en-US"/>
              <a:t>Is information ownership a consideration?</a:t>
            </a:r>
          </a:p>
          <a:p>
            <a:pPr lvl="1"/>
            <a:r>
              <a:rPr lang="en-US"/>
              <a:t>If you create information, you </a:t>
            </a:r>
            <a:r>
              <a:rPr lang="ja-JP" altLang="en-US">
                <a:latin typeface="Arial"/>
              </a:rPr>
              <a:t>“</a:t>
            </a:r>
            <a:r>
              <a:rPr lang="en-US"/>
              <a:t>own</a:t>
            </a:r>
            <a:r>
              <a:rPr lang="ja-JP" altLang="en-US">
                <a:latin typeface="Arial"/>
              </a:rPr>
              <a:t>”</a:t>
            </a:r>
            <a:r>
              <a:rPr lang="en-US"/>
              <a:t> it</a:t>
            </a:r>
          </a:p>
          <a:p>
            <a:pPr lvl="1"/>
            <a:r>
              <a:rPr lang="en-US"/>
              <a:t>You will also share it with others</a:t>
            </a:r>
          </a:p>
          <a:p>
            <a:pPr lvl="1"/>
            <a:r>
              <a:rPr lang="en-US"/>
              <a:t>Because you </a:t>
            </a:r>
            <a:r>
              <a:rPr lang="ja-JP" altLang="en-US">
                <a:latin typeface="Arial"/>
              </a:rPr>
              <a:t>“</a:t>
            </a:r>
            <a:r>
              <a:rPr lang="en-US"/>
              <a:t>own</a:t>
            </a:r>
            <a:r>
              <a:rPr lang="ja-JP" altLang="en-US">
                <a:latin typeface="Arial"/>
              </a:rPr>
              <a:t>”</a:t>
            </a:r>
            <a:r>
              <a:rPr lang="en-US"/>
              <a:t> it, you are responsible for its quality</a:t>
            </a:r>
          </a:p>
        </p:txBody>
      </p:sp>
    </p:spTree>
    <p:extLst>
      <p:ext uri="{BB962C8B-B14F-4D97-AF65-F5344CB8AC3E}">
        <p14:creationId xmlns:p14="http://schemas.microsoft.com/office/powerpoint/2010/main" val="206422473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3-</a:t>
            </a:r>
            <a:fld id="{15991D33-AEBC-344F-913F-BADCB13C9C3E}" type="slidenum">
              <a:rPr lang="en-US"/>
              <a:pPr/>
              <a:t>76</a:t>
            </a:fld>
            <a:endParaRPr lang="en-US"/>
          </a:p>
        </p:txBody>
      </p:sp>
      <p:sp>
        <p:nvSpPr>
          <p:cNvPr id="68611" name="Rectangle 3"/>
          <p:cNvSpPr>
            <a:spLocks noGrp="1" noChangeArrowheads="1"/>
          </p:cNvSpPr>
          <p:nvPr>
            <p:ph type="title"/>
          </p:nvPr>
        </p:nvSpPr>
        <p:spPr>
          <a:solidFill>
            <a:srgbClr val="618091"/>
          </a:solidFill>
        </p:spPr>
        <p:txBody>
          <a:bodyPr/>
          <a:lstStyle/>
          <a:p>
            <a:r>
              <a:rPr lang="en-US" dirty="0"/>
              <a:t>MANAGING THE INFORMATION RESOURCE</a:t>
            </a:r>
          </a:p>
        </p:txBody>
      </p:sp>
      <p:sp>
        <p:nvSpPr>
          <p:cNvPr id="68612" name="Rectangle 4"/>
          <p:cNvSpPr>
            <a:spLocks noGrp="1" noChangeArrowheads="1"/>
          </p:cNvSpPr>
          <p:nvPr>
            <p:ph type="body" idx="1"/>
          </p:nvPr>
        </p:nvSpPr>
        <p:spPr>
          <a:xfrm>
            <a:off x="457200" y="2468563"/>
            <a:ext cx="8229600" cy="3657600"/>
          </a:xfrm>
        </p:spPr>
        <p:txBody>
          <a:bodyPr/>
          <a:lstStyle/>
          <a:p>
            <a:r>
              <a:rPr lang="en-US"/>
              <a:t>How </a:t>
            </a:r>
            <a:r>
              <a:rPr lang="ja-JP" altLang="en-US">
                <a:latin typeface="Arial"/>
              </a:rPr>
              <a:t>“</a:t>
            </a:r>
            <a:r>
              <a:rPr lang="en-US"/>
              <a:t>clean</a:t>
            </a:r>
            <a:r>
              <a:rPr lang="ja-JP" altLang="en-US">
                <a:latin typeface="Arial"/>
              </a:rPr>
              <a:t>”</a:t>
            </a:r>
            <a:r>
              <a:rPr lang="en-US"/>
              <a:t> must your information be?</a:t>
            </a:r>
          </a:p>
          <a:p>
            <a:pPr lvl="1"/>
            <a:r>
              <a:rPr lang="en-US"/>
              <a:t>Duplicate information (records) must be eliminated</a:t>
            </a:r>
          </a:p>
          <a:p>
            <a:pPr lvl="1"/>
            <a:r>
              <a:rPr lang="en-US"/>
              <a:t>Inaccurate information must be corrected</a:t>
            </a:r>
          </a:p>
          <a:p>
            <a:pPr lvl="1"/>
            <a:r>
              <a:rPr lang="en-US"/>
              <a:t>Information forms the basis of business intelligence</a:t>
            </a:r>
          </a:p>
          <a:p>
            <a:pPr lvl="1"/>
            <a:r>
              <a:rPr lang="en-US"/>
              <a:t>If your business intelligence is bad, you will make poor decisions</a:t>
            </a:r>
          </a:p>
        </p:txBody>
      </p:sp>
    </p:spTree>
    <p:extLst>
      <p:ext uri="{BB962C8B-B14F-4D97-AF65-F5344CB8AC3E}">
        <p14:creationId xmlns:p14="http://schemas.microsoft.com/office/powerpoint/2010/main" val="714629945"/>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US"/>
              <a:t>Value of SDBMS</a:t>
            </a:r>
          </a:p>
        </p:txBody>
      </p:sp>
      <p:sp>
        <p:nvSpPr>
          <p:cNvPr id="118787" name="Rectangle 3"/>
          <p:cNvSpPr>
            <a:spLocks noGrp="1" noChangeArrowheads="1"/>
          </p:cNvSpPr>
          <p:nvPr>
            <p:ph type="body" idx="1"/>
          </p:nvPr>
        </p:nvSpPr>
        <p:spPr/>
        <p:txBody>
          <a:bodyPr/>
          <a:lstStyle/>
          <a:p>
            <a:r>
              <a:rPr lang="en-US" sz="1800"/>
              <a:t>Traditional (non-spatial) database management systems provide:</a:t>
            </a:r>
          </a:p>
          <a:p>
            <a:pPr lvl="1"/>
            <a:r>
              <a:rPr lang="en-US" sz="1800"/>
              <a:t>Persistence across failures</a:t>
            </a:r>
          </a:p>
          <a:p>
            <a:pPr lvl="1"/>
            <a:r>
              <a:rPr lang="en-US" sz="1800"/>
              <a:t>Allows concurrent access to data</a:t>
            </a:r>
          </a:p>
          <a:p>
            <a:pPr lvl="1"/>
            <a:r>
              <a:rPr lang="en-US" sz="1800"/>
              <a:t>Scalability to search queries on very large datasets which do not fit inside main memories of computers</a:t>
            </a:r>
          </a:p>
          <a:p>
            <a:pPr lvl="1"/>
            <a:r>
              <a:rPr lang="en-US" sz="1800"/>
              <a:t>Efficient for non-spatial queries, but not for spatial queries</a:t>
            </a:r>
          </a:p>
          <a:p>
            <a:r>
              <a:rPr lang="en-US" sz="2000"/>
              <a:t>Non-spatial queries:</a:t>
            </a:r>
          </a:p>
          <a:p>
            <a:pPr lvl="1"/>
            <a:r>
              <a:rPr lang="en-US" sz="1800"/>
              <a:t>List the names of all bookstore with more than ten thousand titles.</a:t>
            </a:r>
          </a:p>
          <a:p>
            <a:pPr lvl="1"/>
            <a:r>
              <a:rPr lang="en-US" sz="1800"/>
              <a:t>List the names of ten customers, in terms of sales, in the year 2001</a:t>
            </a:r>
          </a:p>
          <a:p>
            <a:r>
              <a:rPr lang="en-US" sz="2000"/>
              <a:t>Spatial Queries:</a:t>
            </a:r>
          </a:p>
          <a:p>
            <a:pPr lvl="1"/>
            <a:r>
              <a:rPr lang="en-US" sz="1800"/>
              <a:t>List the names of all bookstores with ten miles of Minneapolis</a:t>
            </a:r>
            <a:endParaRPr lang="en-US" sz="2000"/>
          </a:p>
          <a:p>
            <a:pPr lvl="1"/>
            <a:r>
              <a:rPr lang="en-US" sz="1800"/>
              <a:t>List all  customers who live in Tennessee and its adjoining states</a:t>
            </a:r>
          </a:p>
          <a:p>
            <a:pPr>
              <a:buFontTx/>
              <a:buNone/>
            </a:pPr>
            <a:endParaRPr lang="en-US" sz="1800"/>
          </a:p>
          <a:p>
            <a:pPr lvl="1"/>
            <a:endParaRPr lang="en-US" sz="2000"/>
          </a:p>
        </p:txBody>
      </p:sp>
    </p:spTree>
    <p:extLst>
      <p:ext uri="{BB962C8B-B14F-4D97-AF65-F5344CB8AC3E}">
        <p14:creationId xmlns:p14="http://schemas.microsoft.com/office/powerpoint/2010/main" val="15853136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a:t>Value of SDBMS – Spatial Data Examples </a:t>
            </a:r>
          </a:p>
        </p:txBody>
      </p:sp>
      <p:sp>
        <p:nvSpPr>
          <p:cNvPr id="111619" name="Rectangle 3"/>
          <p:cNvSpPr>
            <a:spLocks noGrp="1" noChangeArrowheads="1"/>
          </p:cNvSpPr>
          <p:nvPr>
            <p:ph type="body" idx="1"/>
          </p:nvPr>
        </p:nvSpPr>
        <p:spPr/>
        <p:txBody>
          <a:bodyPr/>
          <a:lstStyle/>
          <a:p>
            <a:r>
              <a:rPr lang="en-US" sz="2000"/>
              <a:t>Examples of non-spatial data</a:t>
            </a:r>
          </a:p>
          <a:p>
            <a:pPr lvl="1"/>
            <a:r>
              <a:rPr lang="en-US" sz="2000"/>
              <a:t>Names, phone numbers, email addresses of people</a:t>
            </a:r>
          </a:p>
          <a:p>
            <a:r>
              <a:rPr lang="en-US" sz="2000"/>
              <a:t>Examples of Spatial data</a:t>
            </a:r>
          </a:p>
          <a:p>
            <a:pPr lvl="1"/>
            <a:r>
              <a:rPr lang="en-US" sz="2000"/>
              <a:t>Census Data</a:t>
            </a:r>
          </a:p>
          <a:p>
            <a:pPr lvl="1"/>
            <a:r>
              <a:rPr lang="en-US" sz="2000"/>
              <a:t>NASA satellites imagery - terabytes of data per day</a:t>
            </a:r>
          </a:p>
          <a:p>
            <a:pPr lvl="1"/>
            <a:r>
              <a:rPr lang="en-US" sz="2000"/>
              <a:t>Weather and Climate Data</a:t>
            </a:r>
          </a:p>
          <a:p>
            <a:pPr lvl="1"/>
            <a:r>
              <a:rPr lang="en-US" sz="2000"/>
              <a:t>Rivers, Farms,  ecological impact</a:t>
            </a:r>
          </a:p>
          <a:p>
            <a:pPr lvl="1"/>
            <a:r>
              <a:rPr lang="en-US" sz="2000"/>
              <a:t>Medical  Imaging</a:t>
            </a:r>
          </a:p>
          <a:p>
            <a:r>
              <a:rPr lang="en-US" sz="2000"/>
              <a:t>Exercise: Identify spatial and non-spatial data items in</a:t>
            </a:r>
          </a:p>
          <a:p>
            <a:pPr lvl="1"/>
            <a:r>
              <a:rPr lang="en-US" sz="2000"/>
              <a:t>A phone book </a:t>
            </a:r>
          </a:p>
          <a:p>
            <a:pPr lvl="1"/>
            <a:r>
              <a:rPr lang="en-US" sz="2000"/>
              <a:t>A cookbook with recipes</a:t>
            </a:r>
          </a:p>
          <a:p>
            <a:pPr lvl="1"/>
            <a:endParaRPr lang="en-US"/>
          </a:p>
          <a:p>
            <a:pPr lvl="1"/>
            <a:endParaRPr lang="en-US"/>
          </a:p>
        </p:txBody>
      </p:sp>
    </p:spTree>
    <p:extLst>
      <p:ext uri="{BB962C8B-B14F-4D97-AF65-F5344CB8AC3E}">
        <p14:creationId xmlns:p14="http://schemas.microsoft.com/office/powerpoint/2010/main" val="26511788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a:t>Value of SDBMS – Users, Application Domains</a:t>
            </a:r>
          </a:p>
        </p:txBody>
      </p:sp>
      <p:sp>
        <p:nvSpPr>
          <p:cNvPr id="113667" name="Rectangle 3"/>
          <p:cNvSpPr>
            <a:spLocks noGrp="1" noChangeArrowheads="1"/>
          </p:cNvSpPr>
          <p:nvPr>
            <p:ph type="body" idx="1"/>
          </p:nvPr>
        </p:nvSpPr>
        <p:spPr/>
        <p:txBody>
          <a:bodyPr/>
          <a:lstStyle/>
          <a:p>
            <a:pPr>
              <a:lnSpc>
                <a:spcPct val="90000"/>
              </a:lnSpc>
            </a:pPr>
            <a:r>
              <a:rPr lang="en-US" sz="2000"/>
              <a:t>Many important application domains have spatial data and queries. Some Examples follow:</a:t>
            </a:r>
          </a:p>
          <a:p>
            <a:pPr lvl="1">
              <a:lnSpc>
                <a:spcPct val="90000"/>
              </a:lnSpc>
            </a:pPr>
            <a:r>
              <a:rPr lang="en-US" sz="2000" b="1"/>
              <a:t>Army Field Commander</a:t>
            </a:r>
            <a:r>
              <a:rPr lang="en-US" sz="2000"/>
              <a:t>: Has there been any significant enemy troop movement since last night?</a:t>
            </a:r>
          </a:p>
          <a:p>
            <a:pPr lvl="1">
              <a:lnSpc>
                <a:spcPct val="90000"/>
              </a:lnSpc>
            </a:pPr>
            <a:r>
              <a:rPr lang="en-US" sz="2000" b="1"/>
              <a:t>Insurance Risk Manager</a:t>
            </a:r>
            <a:r>
              <a:rPr lang="en-US" sz="2000"/>
              <a:t>: Which homes are most likely to be affected in the next great flood on the Mississippi?</a:t>
            </a:r>
          </a:p>
          <a:p>
            <a:pPr lvl="1">
              <a:lnSpc>
                <a:spcPct val="90000"/>
              </a:lnSpc>
            </a:pPr>
            <a:r>
              <a:rPr lang="en-US" sz="2000" b="1"/>
              <a:t>Medical Doctor</a:t>
            </a:r>
            <a:r>
              <a:rPr lang="en-US" sz="2000"/>
              <a:t>: Based on this patient's  MRI,  have we treated somebody with a similar condition ?</a:t>
            </a:r>
          </a:p>
          <a:p>
            <a:pPr lvl="1">
              <a:lnSpc>
                <a:spcPct val="90000"/>
              </a:lnSpc>
            </a:pPr>
            <a:r>
              <a:rPr lang="en-US" sz="2000" b="1"/>
              <a:t>Molecular Biologist</a:t>
            </a:r>
            <a:r>
              <a:rPr lang="en-US" sz="2000"/>
              <a:t>:Is the topology of the amino acid biosynthesis gene in the genome found in any other sequence feature map in the database ?</a:t>
            </a:r>
            <a:endParaRPr lang="en-US" sz="2000" b="1"/>
          </a:p>
          <a:p>
            <a:pPr lvl="1">
              <a:lnSpc>
                <a:spcPct val="90000"/>
              </a:lnSpc>
            </a:pPr>
            <a:r>
              <a:rPr lang="en-US" sz="2000" b="1"/>
              <a:t>Astronomer</a:t>
            </a:r>
            <a:r>
              <a:rPr lang="en-US" sz="2000"/>
              <a:t>:Find all blue galaxies within 2 arcmin of quasars. </a:t>
            </a:r>
          </a:p>
          <a:p>
            <a:pPr>
              <a:lnSpc>
                <a:spcPct val="90000"/>
              </a:lnSpc>
            </a:pPr>
            <a:endParaRPr lang="en-US" sz="2000"/>
          </a:p>
          <a:p>
            <a:pPr>
              <a:lnSpc>
                <a:spcPct val="90000"/>
              </a:lnSpc>
            </a:pPr>
            <a:r>
              <a:rPr lang="en-US" sz="2000"/>
              <a:t>Exercise: List two ways you have used spatial data. Which software did you use to manipulate spatial data?</a:t>
            </a:r>
          </a:p>
        </p:txBody>
      </p:sp>
    </p:spTree>
    <p:extLst>
      <p:ext uri="{BB962C8B-B14F-4D97-AF65-F5344CB8AC3E}">
        <p14:creationId xmlns:p14="http://schemas.microsoft.com/office/powerpoint/2010/main" val="1240838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t>Slide 27- </a:t>
            </a:r>
            <a:fld id="{907F9A7A-275F-F24A-B4B5-0C158DCC6C3D}" type="slidenum">
              <a:rPr lang="en-US"/>
              <a:pPr/>
              <a:t>8</a:t>
            </a:fld>
            <a:endParaRPr lang="en-CA"/>
          </a:p>
        </p:txBody>
      </p:sp>
      <p:sp>
        <p:nvSpPr>
          <p:cNvPr id="827396" name="Rectangle 4"/>
          <p:cNvSpPr>
            <a:spLocks noGrp="1" noChangeArrowheads="1"/>
          </p:cNvSpPr>
          <p:nvPr>
            <p:ph type="title"/>
          </p:nvPr>
        </p:nvSpPr>
        <p:spPr>
          <a:solidFill>
            <a:srgbClr val="618091"/>
          </a:solidFill>
        </p:spPr>
        <p:txBody>
          <a:bodyPr/>
          <a:lstStyle/>
          <a:p>
            <a:r>
              <a:rPr lang="en-US" sz="3200" dirty="0"/>
              <a:t>Structured, Semi Structured</a:t>
            </a:r>
            <a:br>
              <a:rPr lang="en-US" sz="3200" dirty="0"/>
            </a:br>
            <a:r>
              <a:rPr lang="en-US" sz="3200" dirty="0"/>
              <a:t>and Unstructured Data (contd.)</a:t>
            </a:r>
          </a:p>
        </p:txBody>
      </p:sp>
      <p:sp>
        <p:nvSpPr>
          <p:cNvPr id="827397" name="Rectangle 5"/>
          <p:cNvSpPr>
            <a:spLocks noGrp="1" noChangeArrowheads="1"/>
          </p:cNvSpPr>
          <p:nvPr>
            <p:ph type="body" idx="1"/>
          </p:nvPr>
        </p:nvSpPr>
        <p:spPr/>
        <p:txBody>
          <a:bodyPr/>
          <a:lstStyle/>
          <a:p>
            <a:r>
              <a:rPr lang="en-US"/>
              <a:t>Semi-structured data may be </a:t>
            </a:r>
            <a:br>
              <a:rPr lang="en-US"/>
            </a:br>
            <a:r>
              <a:rPr lang="en-US"/>
              <a:t>displayed as a directed graph... </a:t>
            </a:r>
          </a:p>
          <a:p>
            <a:pPr lvl="1"/>
            <a:r>
              <a:rPr lang="en-US"/>
              <a:t>The labels or tags on the directed edges represent the schema names—the names of attributes, object types (or entity types or classes), and relationships. </a:t>
            </a:r>
          </a:p>
          <a:p>
            <a:pPr lvl="1"/>
            <a:r>
              <a:rPr lang="en-US"/>
              <a:t>The internal nodes represent individual objects or composite attributes. </a:t>
            </a:r>
          </a:p>
          <a:p>
            <a:pPr lvl="1"/>
            <a:r>
              <a:rPr lang="en-US"/>
              <a:t>The leaf nodes represent actual data values of simple (atomic) attributes.</a:t>
            </a:r>
          </a:p>
        </p:txBody>
      </p:sp>
      <p:pic>
        <p:nvPicPr>
          <p:cNvPr id="82739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03213"/>
            <a:ext cx="3124200" cy="21971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1349937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a:t>Learning Objectives</a:t>
            </a:r>
          </a:p>
        </p:txBody>
      </p:sp>
      <p:sp>
        <p:nvSpPr>
          <p:cNvPr id="109571" name="Rectangle 3"/>
          <p:cNvSpPr>
            <a:spLocks noGrp="1" noChangeArrowheads="1"/>
          </p:cNvSpPr>
          <p:nvPr>
            <p:ph type="body" idx="1"/>
          </p:nvPr>
        </p:nvSpPr>
        <p:spPr/>
        <p:txBody>
          <a:bodyPr/>
          <a:lstStyle/>
          <a:p>
            <a:r>
              <a:rPr lang="en-US"/>
              <a:t>Learning Objectives (LO)</a:t>
            </a:r>
          </a:p>
          <a:p>
            <a:pPr lvl="1"/>
            <a:r>
              <a:rPr lang="en-US"/>
              <a:t>LO1 : Understand the value of SDBMS</a:t>
            </a:r>
          </a:p>
          <a:p>
            <a:pPr lvl="1"/>
            <a:r>
              <a:rPr lang="en-US">
                <a:solidFill>
                  <a:schemeClr val="tx2"/>
                </a:solidFill>
              </a:rPr>
              <a:t>LO2: Understand the concept of spatial databases</a:t>
            </a:r>
          </a:p>
          <a:p>
            <a:pPr lvl="2"/>
            <a:r>
              <a:rPr lang="en-US">
                <a:solidFill>
                  <a:schemeClr val="tx2"/>
                </a:solidFill>
              </a:rPr>
              <a:t>What is a SDBMS?</a:t>
            </a:r>
          </a:p>
          <a:p>
            <a:pPr lvl="2"/>
            <a:r>
              <a:rPr lang="en-US">
                <a:solidFill>
                  <a:schemeClr val="tx2"/>
                </a:solidFill>
              </a:rPr>
              <a:t>How is it different from a GIS?</a:t>
            </a:r>
          </a:p>
          <a:p>
            <a:pPr lvl="1"/>
            <a:r>
              <a:rPr lang="en-US"/>
              <a:t>LO3: Learn about the Components of SDBMS</a:t>
            </a:r>
          </a:p>
          <a:p>
            <a:r>
              <a:rPr lang="en-US">
                <a:solidFill>
                  <a:schemeClr val="tx2"/>
                </a:solidFill>
              </a:rPr>
              <a:t>Sections for LO2</a:t>
            </a:r>
          </a:p>
          <a:p>
            <a:pPr lvl="1"/>
            <a:r>
              <a:rPr lang="en-US" sz="2000">
                <a:solidFill>
                  <a:schemeClr val="tx2"/>
                </a:solidFill>
              </a:rPr>
              <a:t>Section 1.5 provides an example SDBMS</a:t>
            </a:r>
          </a:p>
          <a:p>
            <a:pPr lvl="1"/>
            <a:r>
              <a:rPr lang="en-US" sz="2000">
                <a:solidFill>
                  <a:schemeClr val="tx2"/>
                </a:solidFill>
              </a:rPr>
              <a:t>Section	1.1 and 1.3 compare SDBMS with DBMS and GIS</a:t>
            </a:r>
          </a:p>
          <a:p>
            <a:pPr lvl="1"/>
            <a:endParaRPr lang="en-US" sz="2000">
              <a:solidFill>
                <a:schemeClr val="tx2"/>
              </a:solidFill>
            </a:endParaRPr>
          </a:p>
          <a:p>
            <a:pPr>
              <a:buFontTx/>
              <a:buNone/>
            </a:pPr>
            <a:endParaRPr lang="en-US"/>
          </a:p>
          <a:p>
            <a:pPr>
              <a:buFontTx/>
              <a:buNone/>
            </a:pPr>
            <a:endParaRPr lang="en-US"/>
          </a:p>
        </p:txBody>
      </p:sp>
    </p:spTree>
    <p:extLst>
      <p:ext uri="{BB962C8B-B14F-4D97-AF65-F5344CB8AC3E}">
        <p14:creationId xmlns:p14="http://schemas.microsoft.com/office/powerpoint/2010/main" val="31950493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a:t>What is a SDBMS ?</a:t>
            </a:r>
          </a:p>
        </p:txBody>
      </p:sp>
      <p:sp>
        <p:nvSpPr>
          <p:cNvPr id="131075" name="Rectangle 3"/>
          <p:cNvSpPr>
            <a:spLocks noGrp="1" noChangeArrowheads="1"/>
          </p:cNvSpPr>
          <p:nvPr>
            <p:ph type="body" sz="half" idx="1"/>
          </p:nvPr>
        </p:nvSpPr>
        <p:spPr>
          <a:xfrm>
            <a:off x="533400" y="1371600"/>
            <a:ext cx="8229600" cy="4876800"/>
          </a:xfrm>
        </p:spPr>
        <p:txBody>
          <a:bodyPr/>
          <a:lstStyle/>
          <a:p>
            <a:r>
              <a:rPr lang="en-US" sz="2000"/>
              <a:t>A SDBMS is a software module that</a:t>
            </a:r>
          </a:p>
          <a:p>
            <a:pPr lvl="1"/>
            <a:r>
              <a:rPr lang="en-US" sz="2000"/>
              <a:t>can work with an underlying DBMS</a:t>
            </a:r>
          </a:p>
          <a:p>
            <a:pPr lvl="1"/>
            <a:r>
              <a:rPr lang="en-US" sz="2000"/>
              <a:t>supports spatial data models, spatial abstract data types (ADTs) and a query language from which these ADTs are callable</a:t>
            </a:r>
          </a:p>
          <a:p>
            <a:pPr lvl="1"/>
            <a:r>
              <a:rPr lang="en-US" sz="2000"/>
              <a:t>supports spatial indexing, efficient algorithms for processing spatial operations, and domain specific rules for query optimization</a:t>
            </a:r>
          </a:p>
          <a:p>
            <a:r>
              <a:rPr lang="en-US" sz="2000"/>
              <a:t>Example: Oracle Spatial data cartridge, ESRI SDE</a:t>
            </a:r>
          </a:p>
          <a:p>
            <a:pPr lvl="1"/>
            <a:r>
              <a:rPr lang="en-US" sz="2000"/>
              <a:t>can work with Oracle 8i DBMS</a:t>
            </a:r>
          </a:p>
          <a:p>
            <a:pPr lvl="1"/>
            <a:r>
              <a:rPr lang="en-US" sz="2000"/>
              <a:t>Has spatial data types (e.g. polygon), operations (e.g. overlap) callable from SQL3 query language</a:t>
            </a:r>
          </a:p>
          <a:p>
            <a:pPr lvl="1"/>
            <a:r>
              <a:rPr lang="en-US" sz="2000"/>
              <a:t>Has spatial indices, e.g. R-trees</a:t>
            </a:r>
          </a:p>
          <a:p>
            <a:endParaRPr lang="en-US" sz="2000"/>
          </a:p>
        </p:txBody>
      </p:sp>
    </p:spTree>
    <p:extLst>
      <p:ext uri="{BB962C8B-B14F-4D97-AF65-F5344CB8AC3E}">
        <p14:creationId xmlns:p14="http://schemas.microsoft.com/office/powerpoint/2010/main" val="41058471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t>SDBMS Example</a:t>
            </a:r>
          </a:p>
        </p:txBody>
      </p:sp>
      <p:sp>
        <p:nvSpPr>
          <p:cNvPr id="81923" name="Rectangle 3"/>
          <p:cNvSpPr>
            <a:spLocks noGrp="1" noChangeArrowheads="1"/>
          </p:cNvSpPr>
          <p:nvPr>
            <p:ph type="body" sz="half" idx="1"/>
          </p:nvPr>
        </p:nvSpPr>
        <p:spPr>
          <a:xfrm>
            <a:off x="0" y="1371600"/>
            <a:ext cx="5334000" cy="4876800"/>
          </a:xfrm>
        </p:spPr>
        <p:txBody>
          <a:bodyPr/>
          <a:lstStyle/>
          <a:p>
            <a:r>
              <a:rPr lang="en-US" sz="2000"/>
              <a:t>Consider a spatial dataset with:</a:t>
            </a:r>
          </a:p>
          <a:p>
            <a:pPr lvl="1"/>
            <a:r>
              <a:rPr lang="en-US" sz="2000"/>
              <a:t>County boundary (dashed white line) </a:t>
            </a:r>
          </a:p>
          <a:p>
            <a:pPr lvl="1"/>
            <a:r>
              <a:rPr lang="en-US" sz="2000"/>
              <a:t>Census block - name, area, population, boundary (dark line)</a:t>
            </a:r>
          </a:p>
          <a:p>
            <a:pPr lvl="1"/>
            <a:r>
              <a:rPr lang="en-US" sz="2000"/>
              <a:t>Water bodies (dark polygons)</a:t>
            </a:r>
          </a:p>
          <a:p>
            <a:pPr lvl="1"/>
            <a:r>
              <a:rPr lang="en-US" sz="2000"/>
              <a:t>Satellite Imagery (gray scale pixels)</a:t>
            </a:r>
          </a:p>
          <a:p>
            <a:pPr lvl="1"/>
            <a:endParaRPr lang="en-US" sz="2000"/>
          </a:p>
          <a:p>
            <a:r>
              <a:rPr lang="en-US" sz="2000"/>
              <a:t>Storage in a SDBMS table:</a:t>
            </a:r>
          </a:p>
          <a:p>
            <a:pPr>
              <a:buFontTx/>
              <a:buNone/>
            </a:pPr>
            <a:r>
              <a:rPr lang="en-US" sz="1600"/>
              <a:t>    create table </a:t>
            </a:r>
            <a:r>
              <a:rPr lang="en-US" sz="1600" b="1"/>
              <a:t>census_blocks</a:t>
            </a:r>
            <a:r>
              <a:rPr lang="en-US" sz="1600"/>
              <a:t> (</a:t>
            </a:r>
          </a:p>
          <a:p>
            <a:pPr>
              <a:buFontTx/>
              <a:buNone/>
            </a:pPr>
            <a:r>
              <a:rPr lang="en-US" sz="1600"/>
              <a:t>	 name 	string,</a:t>
            </a:r>
          </a:p>
          <a:p>
            <a:pPr>
              <a:buFontTx/>
              <a:buNone/>
            </a:pPr>
            <a:r>
              <a:rPr lang="en-US" sz="1600"/>
              <a:t>  	 area 		float,</a:t>
            </a:r>
          </a:p>
          <a:p>
            <a:pPr>
              <a:buFontTx/>
              <a:buNone/>
            </a:pPr>
            <a:r>
              <a:rPr lang="en-US" sz="1600"/>
              <a:t>       population 	number,</a:t>
            </a:r>
          </a:p>
          <a:p>
            <a:pPr>
              <a:buFontTx/>
              <a:buNone/>
            </a:pPr>
            <a:r>
              <a:rPr lang="en-US" sz="1600"/>
              <a:t>     	  boundary	polygon );</a:t>
            </a:r>
            <a:endParaRPr lang="en-US" sz="2000"/>
          </a:p>
          <a:p>
            <a:pPr lvl="1"/>
            <a:endParaRPr lang="en-US" sz="2000"/>
          </a:p>
        </p:txBody>
      </p:sp>
      <p:pic>
        <p:nvPicPr>
          <p:cNvPr id="819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1447800"/>
            <a:ext cx="3429000" cy="454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81926" name="Text Box 6"/>
          <p:cNvSpPr txBox="1">
            <a:spLocks noChangeArrowheads="1"/>
          </p:cNvSpPr>
          <p:nvPr/>
        </p:nvSpPr>
        <p:spPr bwMode="auto">
          <a:xfrm>
            <a:off x="5943600" y="6019800"/>
            <a:ext cx="104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Times New Roman" charset="0"/>
              </a:rPr>
              <a:t>Fig 1.2</a:t>
            </a:r>
          </a:p>
        </p:txBody>
      </p:sp>
    </p:spTree>
    <p:extLst>
      <p:ext uri="{BB962C8B-B14F-4D97-AF65-F5344CB8AC3E}">
        <p14:creationId xmlns:p14="http://schemas.microsoft.com/office/powerpoint/2010/main" val="40035506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t>Modeling Spatial Data in Traditional DBMS</a:t>
            </a:r>
          </a:p>
        </p:txBody>
      </p:sp>
      <p:pic>
        <p:nvPicPr>
          <p:cNvPr id="83972" name="Picture 4" descr="C:\Documents and Settings\Sanjay\spatial\book\BookPPT\Chap1\Fig13.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276600"/>
            <a:ext cx="6858000" cy="2884488"/>
          </a:xfrm>
          <a:prstGeom prst="rect">
            <a:avLst/>
          </a:prstGeom>
          <a:noFill/>
          <a:extLst>
            <a:ext uri="{909E8E84-426E-40dd-AFC4-6F175D3DCCD1}">
              <a14:hiddenFill xmlns:a14="http://schemas.microsoft.com/office/drawing/2010/main">
                <a:solidFill>
                  <a:srgbClr val="FFFFFF"/>
                </a:solidFill>
              </a14:hiddenFill>
            </a:ext>
          </a:extLst>
        </p:spPr>
      </p:pic>
      <p:sp>
        <p:nvSpPr>
          <p:cNvPr id="83973" name="Text Box 5"/>
          <p:cNvSpPr txBox="1">
            <a:spLocks noChangeArrowheads="1"/>
          </p:cNvSpPr>
          <p:nvPr/>
        </p:nvSpPr>
        <p:spPr bwMode="auto">
          <a:xfrm>
            <a:off x="685800" y="1828800"/>
            <a:ext cx="7848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Char char="•"/>
            </a:pPr>
            <a:r>
              <a:rPr lang="en-US"/>
              <a:t>A row in the table census_blocks</a:t>
            </a:r>
            <a:r>
              <a:rPr lang="en-US">
                <a:latin typeface="Times New Roman" charset="0"/>
              </a:rPr>
              <a:t> (Figure 1.3)</a:t>
            </a:r>
          </a:p>
          <a:p>
            <a:pPr>
              <a:buFontTx/>
              <a:buChar char="•"/>
            </a:pPr>
            <a:r>
              <a:rPr lang="en-US">
                <a:latin typeface="Times New Roman" charset="0"/>
              </a:rPr>
              <a:t> Question: Is </a:t>
            </a:r>
            <a:r>
              <a:rPr lang="en-US">
                <a:solidFill>
                  <a:schemeClr val="tx2"/>
                </a:solidFill>
                <a:latin typeface="Times New Roman" charset="0"/>
              </a:rPr>
              <a:t>Polyline</a:t>
            </a:r>
            <a:r>
              <a:rPr lang="en-US">
                <a:latin typeface="Times New Roman" charset="0"/>
              </a:rPr>
              <a:t> datatype supported in DBMS?</a:t>
            </a:r>
          </a:p>
        </p:txBody>
      </p:sp>
      <p:sp>
        <p:nvSpPr>
          <p:cNvPr id="83974" name="Text Box 6"/>
          <p:cNvSpPr txBox="1">
            <a:spLocks noChangeArrowheads="1"/>
          </p:cNvSpPr>
          <p:nvPr/>
        </p:nvSpPr>
        <p:spPr bwMode="auto">
          <a:xfrm>
            <a:off x="6400800" y="6096000"/>
            <a:ext cx="1436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Times New Roman" charset="0"/>
              </a:rPr>
              <a:t>Figure 1.3</a:t>
            </a:r>
          </a:p>
        </p:txBody>
      </p:sp>
    </p:spTree>
    <p:extLst>
      <p:ext uri="{BB962C8B-B14F-4D97-AF65-F5344CB8AC3E}">
        <p14:creationId xmlns:p14="http://schemas.microsoft.com/office/powerpoint/2010/main" val="32634165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a:t>Spatial Data Types and Traditional Databases</a:t>
            </a:r>
          </a:p>
        </p:txBody>
      </p:sp>
      <p:sp>
        <p:nvSpPr>
          <p:cNvPr id="117763" name="Rectangle 3"/>
          <p:cNvSpPr>
            <a:spLocks noGrp="1" noChangeArrowheads="1"/>
          </p:cNvSpPr>
          <p:nvPr>
            <p:ph type="body" sz="half" idx="1"/>
          </p:nvPr>
        </p:nvSpPr>
        <p:spPr>
          <a:xfrm>
            <a:off x="533400" y="1371600"/>
            <a:ext cx="8229600" cy="4876800"/>
          </a:xfrm>
        </p:spPr>
        <p:txBody>
          <a:bodyPr/>
          <a:lstStyle/>
          <a:p>
            <a:r>
              <a:rPr lang="en-US" sz="2000"/>
              <a:t>Traditional relational DBMS</a:t>
            </a:r>
          </a:p>
          <a:p>
            <a:pPr lvl="1"/>
            <a:r>
              <a:rPr lang="en-US" sz="2000"/>
              <a:t>Support simple data types, e.g. number, strings, date</a:t>
            </a:r>
          </a:p>
          <a:p>
            <a:pPr lvl="1"/>
            <a:r>
              <a:rPr lang="en-US" sz="2000"/>
              <a:t>Modeling Spatial data types is tedious</a:t>
            </a:r>
          </a:p>
          <a:p>
            <a:r>
              <a:rPr lang="en-US" sz="2000"/>
              <a:t>Example: Figure 1.4 shows modeling of polygon using numbers</a:t>
            </a:r>
          </a:p>
          <a:p>
            <a:pPr lvl="1"/>
            <a:r>
              <a:rPr lang="en-US" sz="2000"/>
              <a:t>Three new tables: polygon, edge, points</a:t>
            </a:r>
          </a:p>
          <a:p>
            <a:pPr lvl="2"/>
            <a:r>
              <a:rPr lang="en-US" sz="1800"/>
              <a:t>Note: Polygon is a polyline where last point and first point are same</a:t>
            </a:r>
          </a:p>
          <a:p>
            <a:pPr lvl="1"/>
            <a:r>
              <a:rPr lang="en-US" sz="2000"/>
              <a:t>A simple unit sqaure represented as 16 rows across 3 tables</a:t>
            </a:r>
          </a:p>
          <a:p>
            <a:pPr lvl="1"/>
            <a:r>
              <a:rPr lang="en-US" sz="2000"/>
              <a:t>Simple spatial operators, e.g. area(), require joining tables</a:t>
            </a:r>
          </a:p>
          <a:p>
            <a:pPr lvl="1"/>
            <a:r>
              <a:rPr lang="en-US" sz="2000"/>
              <a:t>Tedious and computationally inefficient</a:t>
            </a:r>
          </a:p>
          <a:p>
            <a:pPr lvl="1"/>
            <a:endParaRPr lang="en-US" sz="2000"/>
          </a:p>
          <a:p>
            <a:r>
              <a:rPr lang="en-US" sz="2000"/>
              <a:t>Question. Name post-relational database management systems which facilitate modeling of spatial data types, e.g. polygon.</a:t>
            </a:r>
          </a:p>
        </p:txBody>
      </p:sp>
    </p:spTree>
    <p:extLst>
      <p:ext uri="{BB962C8B-B14F-4D97-AF65-F5344CB8AC3E}">
        <p14:creationId xmlns:p14="http://schemas.microsoft.com/office/powerpoint/2010/main" val="22665559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t>Mapping </a:t>
            </a:r>
            <a:r>
              <a:rPr lang="ja-JP" altLang="en-US">
                <a:latin typeface="Arial"/>
              </a:rPr>
              <a:t>“</a:t>
            </a:r>
            <a:r>
              <a:rPr lang="en-US"/>
              <a:t>census_table</a:t>
            </a:r>
            <a:r>
              <a:rPr lang="ja-JP" altLang="en-US">
                <a:latin typeface="Arial"/>
              </a:rPr>
              <a:t>”</a:t>
            </a:r>
            <a:r>
              <a:rPr lang="en-US"/>
              <a:t> into a Relational Database </a:t>
            </a:r>
          </a:p>
        </p:txBody>
      </p:sp>
      <p:pic>
        <p:nvPicPr>
          <p:cNvPr id="84996" name="Picture 4" descr="C:\Documents and Settings\Sanjay\spatial\book\BookPPT\Chap1\Fig14.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08125"/>
            <a:ext cx="7391400" cy="5349875"/>
          </a:xfrm>
          <a:prstGeom prst="rect">
            <a:avLst/>
          </a:prstGeom>
          <a:noFill/>
          <a:extLst>
            <a:ext uri="{909E8E84-426E-40dd-AFC4-6F175D3DCCD1}">
              <a14:hiddenFill xmlns:a14="http://schemas.microsoft.com/office/drawing/2010/main">
                <a:solidFill>
                  <a:srgbClr val="FFFFFF"/>
                </a:solidFill>
              </a14:hiddenFill>
            </a:ext>
          </a:extLst>
        </p:spPr>
      </p:pic>
      <p:sp>
        <p:nvSpPr>
          <p:cNvPr id="84997" name="Text Box 5"/>
          <p:cNvSpPr txBox="1">
            <a:spLocks noChangeArrowheads="1"/>
          </p:cNvSpPr>
          <p:nvPr/>
        </p:nvSpPr>
        <p:spPr bwMode="auto">
          <a:xfrm>
            <a:off x="7239000" y="6096000"/>
            <a:ext cx="104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Times New Roman" charset="0"/>
              </a:rPr>
              <a:t>Fig 1.4</a:t>
            </a:r>
          </a:p>
        </p:txBody>
      </p:sp>
    </p:spTree>
    <p:extLst>
      <p:ext uri="{BB962C8B-B14F-4D97-AF65-F5344CB8AC3E}">
        <p14:creationId xmlns:p14="http://schemas.microsoft.com/office/powerpoint/2010/main" val="488859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US"/>
              <a:t>Evolution of DBMS technology</a:t>
            </a:r>
          </a:p>
        </p:txBody>
      </p:sp>
      <p:pic>
        <p:nvPicPr>
          <p:cNvPr id="128003" name="Picture 3" descr="C:\Documents and Settings\Sanjay\spatial\book\BookPPT\Chap1\Fig15.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350963"/>
            <a:ext cx="6781800" cy="5248275"/>
          </a:xfrm>
          <a:prstGeom prst="rect">
            <a:avLst/>
          </a:prstGeom>
          <a:noFill/>
          <a:extLst>
            <a:ext uri="{909E8E84-426E-40dd-AFC4-6F175D3DCCD1}">
              <a14:hiddenFill xmlns:a14="http://schemas.microsoft.com/office/drawing/2010/main">
                <a:solidFill>
                  <a:srgbClr val="FFFFFF"/>
                </a:solidFill>
              </a14:hiddenFill>
            </a:ext>
          </a:extLst>
        </p:spPr>
      </p:pic>
      <p:sp>
        <p:nvSpPr>
          <p:cNvPr id="128004" name="Text Box 4"/>
          <p:cNvSpPr txBox="1">
            <a:spLocks noChangeArrowheads="1"/>
          </p:cNvSpPr>
          <p:nvPr/>
        </p:nvSpPr>
        <p:spPr bwMode="auto">
          <a:xfrm>
            <a:off x="441325" y="6213475"/>
            <a:ext cx="104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Times New Roman" charset="0"/>
              </a:rPr>
              <a:t>Fig 1.5</a:t>
            </a:r>
          </a:p>
        </p:txBody>
      </p:sp>
    </p:spTree>
    <p:extLst>
      <p:ext uri="{BB962C8B-B14F-4D97-AF65-F5344CB8AC3E}">
        <p14:creationId xmlns:p14="http://schemas.microsoft.com/office/powerpoint/2010/main" val="9906622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a:t>Spatial Data Types and Post-relational Databases</a:t>
            </a:r>
          </a:p>
        </p:txBody>
      </p:sp>
      <p:sp>
        <p:nvSpPr>
          <p:cNvPr id="119811" name="Rectangle 3"/>
          <p:cNvSpPr>
            <a:spLocks noGrp="1" noChangeArrowheads="1"/>
          </p:cNvSpPr>
          <p:nvPr>
            <p:ph type="body" sz="half" idx="1"/>
          </p:nvPr>
        </p:nvSpPr>
        <p:spPr>
          <a:xfrm>
            <a:off x="533400" y="1371600"/>
            <a:ext cx="8229600" cy="4876800"/>
          </a:xfrm>
        </p:spPr>
        <p:txBody>
          <a:bodyPr/>
          <a:lstStyle/>
          <a:p>
            <a:r>
              <a:rPr lang="en-US" sz="2000"/>
              <a:t>Post-relational DBMS</a:t>
            </a:r>
          </a:p>
          <a:p>
            <a:pPr lvl="1"/>
            <a:r>
              <a:rPr lang="en-US" sz="2000"/>
              <a:t>Support user defined abstract data types</a:t>
            </a:r>
          </a:p>
          <a:p>
            <a:pPr lvl="1"/>
            <a:r>
              <a:rPr lang="en-US" sz="2000"/>
              <a:t>Spatial data types (e.g. polygon) can be added</a:t>
            </a:r>
          </a:p>
          <a:p>
            <a:r>
              <a:rPr lang="en-US" sz="2000"/>
              <a:t>Choice of post-relational DBMS</a:t>
            </a:r>
          </a:p>
          <a:p>
            <a:pPr lvl="1"/>
            <a:r>
              <a:rPr lang="en-US" sz="2000"/>
              <a:t>Object oriented (OO) DBMS</a:t>
            </a:r>
          </a:p>
          <a:p>
            <a:pPr lvl="1"/>
            <a:r>
              <a:rPr lang="en-US" sz="2000"/>
              <a:t>Object relational (OR) DBMS </a:t>
            </a:r>
          </a:p>
          <a:p>
            <a:r>
              <a:rPr lang="en-US" sz="2000"/>
              <a:t>A spatial database is a collection of spatial data types, operators, indices, processing strategies, etc. and can work with many post-relational DBMS as well as programming languages like Java, Visual Basic etc.</a:t>
            </a:r>
          </a:p>
          <a:p>
            <a:pPr lvl="1"/>
            <a:endParaRPr lang="en-US" sz="2000"/>
          </a:p>
          <a:p>
            <a:endParaRPr lang="en-US" sz="2000"/>
          </a:p>
        </p:txBody>
      </p:sp>
    </p:spTree>
    <p:extLst>
      <p:ext uri="{BB962C8B-B14F-4D97-AF65-F5344CB8AC3E}">
        <p14:creationId xmlns:p14="http://schemas.microsoft.com/office/powerpoint/2010/main" val="6596113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a:t>How is a SDBMS different from a GIS ?</a:t>
            </a:r>
          </a:p>
        </p:txBody>
      </p:sp>
      <p:sp>
        <p:nvSpPr>
          <p:cNvPr id="121859" name="Rectangle 3"/>
          <p:cNvSpPr>
            <a:spLocks noGrp="1" noChangeArrowheads="1"/>
          </p:cNvSpPr>
          <p:nvPr>
            <p:ph type="body" idx="1"/>
          </p:nvPr>
        </p:nvSpPr>
        <p:spPr/>
        <p:txBody>
          <a:bodyPr/>
          <a:lstStyle/>
          <a:p>
            <a:r>
              <a:rPr lang="en-US"/>
              <a:t>GIS is a software to visualize and analyze spatial data using spatial analysis functions such as</a:t>
            </a:r>
          </a:p>
          <a:p>
            <a:pPr lvl="1"/>
            <a:r>
              <a:rPr lang="en-US" sz="1800" b="1">
                <a:latin typeface="Times-Bold" charset="0"/>
              </a:rPr>
              <a:t>Search </a:t>
            </a:r>
            <a:r>
              <a:rPr lang="en-US" sz="1800">
                <a:latin typeface="Times-Roman" charset="0"/>
              </a:rPr>
              <a:t>Thematic search, search by region, (re-)classification</a:t>
            </a:r>
          </a:p>
          <a:p>
            <a:pPr lvl="1"/>
            <a:r>
              <a:rPr lang="en-US" sz="1800" b="1">
                <a:latin typeface="Times-Bold" charset="0"/>
              </a:rPr>
              <a:t>Location analysis </a:t>
            </a:r>
            <a:r>
              <a:rPr lang="en-US" sz="1800">
                <a:latin typeface="Times-Roman" charset="0"/>
              </a:rPr>
              <a:t>Buffer, corridor, overlay</a:t>
            </a:r>
          </a:p>
          <a:p>
            <a:pPr lvl="1"/>
            <a:r>
              <a:rPr lang="en-US" sz="1800" b="1">
                <a:latin typeface="Times-Bold" charset="0"/>
              </a:rPr>
              <a:t>Terrain analysis </a:t>
            </a:r>
            <a:r>
              <a:rPr lang="en-US" sz="1800">
                <a:latin typeface="Times-Roman" charset="0"/>
              </a:rPr>
              <a:t>Slope/aspect, catchment, drainage network</a:t>
            </a:r>
          </a:p>
          <a:p>
            <a:pPr lvl="1"/>
            <a:r>
              <a:rPr lang="en-US" sz="1800" b="1">
                <a:latin typeface="Times-Bold" charset="0"/>
              </a:rPr>
              <a:t>Flow analysis </a:t>
            </a:r>
            <a:r>
              <a:rPr lang="en-US" sz="1800">
                <a:latin typeface="Times-Roman" charset="0"/>
              </a:rPr>
              <a:t>Connectivity, shortest path</a:t>
            </a:r>
          </a:p>
          <a:p>
            <a:pPr lvl="1"/>
            <a:r>
              <a:rPr lang="en-US" sz="1800" b="1">
                <a:latin typeface="Times-Bold" charset="0"/>
              </a:rPr>
              <a:t>Distribution </a:t>
            </a:r>
            <a:r>
              <a:rPr lang="en-US" sz="1800">
                <a:latin typeface="Times-Roman" charset="0"/>
              </a:rPr>
              <a:t>Change detection, proximity, nearest neighbor</a:t>
            </a:r>
          </a:p>
          <a:p>
            <a:pPr lvl="1"/>
            <a:r>
              <a:rPr lang="en-US" sz="1800" b="1">
                <a:latin typeface="Times-Bold" charset="0"/>
              </a:rPr>
              <a:t>Spatial analysis/Statistics </a:t>
            </a:r>
            <a:r>
              <a:rPr lang="en-US" sz="1800">
                <a:latin typeface="Times-Roman" charset="0"/>
              </a:rPr>
              <a:t>Pattern, centrality, autocorrelation, indices of similarity, topology: hole description</a:t>
            </a:r>
          </a:p>
          <a:p>
            <a:pPr lvl="1"/>
            <a:r>
              <a:rPr lang="en-US" sz="1800" b="1">
                <a:latin typeface="Times-Bold" charset="0"/>
              </a:rPr>
              <a:t>Measurements </a:t>
            </a:r>
            <a:r>
              <a:rPr lang="en-US" sz="1800">
                <a:latin typeface="Times-Roman" charset="0"/>
              </a:rPr>
              <a:t>Distance, perimeter, shape, adjacency, direction</a:t>
            </a:r>
            <a:endParaRPr lang="en-US"/>
          </a:p>
          <a:p>
            <a:r>
              <a:rPr lang="en-US"/>
              <a:t>GIS uses SDBMS </a:t>
            </a:r>
          </a:p>
          <a:p>
            <a:pPr lvl="1"/>
            <a:r>
              <a:rPr lang="en-US"/>
              <a:t>to store, search, query, share large spatial data sets</a:t>
            </a:r>
          </a:p>
        </p:txBody>
      </p:sp>
    </p:spTree>
    <p:extLst>
      <p:ext uri="{BB962C8B-B14F-4D97-AF65-F5344CB8AC3E}">
        <p14:creationId xmlns:p14="http://schemas.microsoft.com/office/powerpoint/2010/main" val="30717699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en-US"/>
              <a:t>How is a SDBMS different from a GIS ?</a:t>
            </a:r>
          </a:p>
        </p:txBody>
      </p:sp>
      <p:sp>
        <p:nvSpPr>
          <p:cNvPr id="124931" name="Rectangle 3"/>
          <p:cNvSpPr>
            <a:spLocks noGrp="1" noChangeArrowheads="1"/>
          </p:cNvSpPr>
          <p:nvPr>
            <p:ph type="body" idx="1"/>
          </p:nvPr>
        </p:nvSpPr>
        <p:spPr/>
        <p:txBody>
          <a:bodyPr/>
          <a:lstStyle/>
          <a:p>
            <a:r>
              <a:rPr lang="en-US"/>
              <a:t>SDBMS focusses on</a:t>
            </a:r>
          </a:p>
          <a:p>
            <a:pPr lvl="1"/>
            <a:r>
              <a:rPr lang="en-US" sz="2000"/>
              <a:t>Efficient storage, querying, sharing of large spatial datasets</a:t>
            </a:r>
          </a:p>
          <a:p>
            <a:pPr lvl="1"/>
            <a:r>
              <a:rPr lang="en-US" sz="2000"/>
              <a:t>Provides simpler set based query operations </a:t>
            </a:r>
          </a:p>
          <a:p>
            <a:pPr lvl="1"/>
            <a:r>
              <a:rPr lang="en-US" sz="2000"/>
              <a:t>Example operations: search by region, overlay, nearest neighbor, distance, adjacency, perimeter etc.</a:t>
            </a:r>
          </a:p>
          <a:p>
            <a:pPr lvl="1"/>
            <a:r>
              <a:rPr lang="en-US" sz="2000"/>
              <a:t>Uses spatial indices and query optimization to speedup queries over large spatial datasets.</a:t>
            </a:r>
            <a:endParaRPr lang="en-US"/>
          </a:p>
          <a:p>
            <a:r>
              <a:rPr lang="en-US"/>
              <a:t>SDBMS may be used by applications other than GIS</a:t>
            </a:r>
          </a:p>
          <a:p>
            <a:pPr lvl="1"/>
            <a:r>
              <a:rPr lang="en-US" sz="2000"/>
              <a:t>Astronomy, Genomics, Multimedia information systems, ...</a:t>
            </a:r>
          </a:p>
          <a:p>
            <a:r>
              <a:rPr lang="en-US"/>
              <a:t>Will one use a GIS or a SDBM to answer the following:</a:t>
            </a:r>
          </a:p>
          <a:p>
            <a:pPr lvl="1"/>
            <a:r>
              <a:rPr lang="en-US" sz="2000"/>
              <a:t>How many neighboring countries does USA have?</a:t>
            </a:r>
          </a:p>
          <a:p>
            <a:pPr lvl="1"/>
            <a:r>
              <a:rPr lang="en-US" sz="2000"/>
              <a:t>Which country has highest number of neighbors?</a:t>
            </a:r>
            <a:endParaRPr lang="en-US"/>
          </a:p>
        </p:txBody>
      </p:sp>
    </p:spTree>
    <p:extLst>
      <p:ext uri="{BB962C8B-B14F-4D97-AF65-F5344CB8AC3E}">
        <p14:creationId xmlns:p14="http://schemas.microsoft.com/office/powerpoint/2010/main" val="3650128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Semi-structured Data</a:t>
            </a:r>
            <a:endParaRPr lang="en-US" dirty="0"/>
          </a:p>
        </p:txBody>
      </p:sp>
      <p:sp>
        <p:nvSpPr>
          <p:cNvPr id="3" name="Content Placeholder 2"/>
          <p:cNvSpPr>
            <a:spLocks noGrp="1"/>
          </p:cNvSpPr>
          <p:nvPr>
            <p:ph idx="1"/>
          </p:nvPr>
        </p:nvSpPr>
        <p:spPr/>
        <p:txBody>
          <a:bodyPr/>
          <a:lstStyle/>
          <a:p>
            <a:pPr marL="0" indent="0">
              <a:buNone/>
            </a:pPr>
            <a:r>
              <a:rPr lang="en-US" dirty="0" smtClean="0"/>
              <a:t>XML is the prototypical example</a:t>
            </a:r>
          </a:p>
          <a:p>
            <a:pPr marL="0" lvl="1" indent="0">
              <a:buClr>
                <a:schemeClr val="accent3"/>
              </a:buClr>
              <a:buSzTx/>
              <a:buNone/>
            </a:pPr>
            <a:r>
              <a:rPr lang="en-US" dirty="0"/>
              <a:t>XML can be used to provide more information about the structure and meaning of the data in the Web pages rather than just specifying how the Web pages are formatted for display on the screen. </a:t>
            </a:r>
          </a:p>
        </p:txBody>
      </p:sp>
      <p:sp>
        <p:nvSpPr>
          <p:cNvPr id="4" name="Date Placeholder 3"/>
          <p:cNvSpPr>
            <a:spLocks noGrp="1"/>
          </p:cNvSpPr>
          <p:nvPr>
            <p:ph type="dt" sz="half" idx="10"/>
          </p:nvPr>
        </p:nvSpPr>
        <p:spPr/>
        <p:txBody>
          <a:bodyPr/>
          <a:lstStyle/>
          <a:p>
            <a:fld id="{7053BEFA-1175-F644-B249-7D41D72BD3FF}" type="datetime1">
              <a:rPr lang="en-US" smtClean="0"/>
              <a:t>1/8/14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spTree>
    <p:extLst>
      <p:ext uri="{BB962C8B-B14F-4D97-AF65-F5344CB8AC3E}">
        <p14:creationId xmlns:p14="http://schemas.microsoft.com/office/powerpoint/2010/main" val="41912927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Evolution of  acronym </a:t>
            </a:r>
            <a:r>
              <a:rPr lang="ja-JP" altLang="en-US">
                <a:latin typeface="Arial"/>
              </a:rPr>
              <a:t>“</a:t>
            </a:r>
            <a:r>
              <a:rPr lang="en-US"/>
              <a:t>GIS</a:t>
            </a:r>
            <a:r>
              <a:rPr lang="ja-JP" altLang="en-US">
                <a:latin typeface="Arial"/>
              </a:rPr>
              <a:t>”</a:t>
            </a:r>
            <a:endParaRPr lang="en-US"/>
          </a:p>
        </p:txBody>
      </p:sp>
      <p:pic>
        <p:nvPicPr>
          <p:cNvPr id="115715" name="Picture 3" descr="C:\Documents and Settings\Sanjay\spatial\book\BookPPT\Chap1\Fig11.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200400"/>
            <a:ext cx="5943600" cy="3038475"/>
          </a:xfrm>
          <a:prstGeom prst="rect">
            <a:avLst/>
          </a:prstGeom>
          <a:noFill/>
          <a:extLst>
            <a:ext uri="{909E8E84-426E-40dd-AFC4-6F175D3DCCD1}">
              <a14:hiddenFill xmlns:a14="http://schemas.microsoft.com/office/drawing/2010/main">
                <a:solidFill>
                  <a:srgbClr val="FFFFFF"/>
                </a:solidFill>
              </a14:hiddenFill>
            </a:ext>
          </a:extLst>
        </p:spPr>
      </p:pic>
      <p:sp>
        <p:nvSpPr>
          <p:cNvPr id="115716" name="Text Box 4"/>
          <p:cNvSpPr txBox="1">
            <a:spLocks noChangeArrowheads="1"/>
          </p:cNvSpPr>
          <p:nvPr/>
        </p:nvSpPr>
        <p:spPr bwMode="auto">
          <a:xfrm>
            <a:off x="136525" y="6213475"/>
            <a:ext cx="104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Times New Roman" charset="0"/>
              </a:rPr>
              <a:t>Fig 1.1</a:t>
            </a:r>
          </a:p>
        </p:txBody>
      </p:sp>
      <p:sp>
        <p:nvSpPr>
          <p:cNvPr id="115717" name="Text Box 5"/>
          <p:cNvSpPr txBox="1">
            <a:spLocks noChangeArrowheads="1"/>
          </p:cNvSpPr>
          <p:nvPr/>
        </p:nvSpPr>
        <p:spPr bwMode="auto">
          <a:xfrm>
            <a:off x="609600" y="1752600"/>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endParaRPr lang="en-US">
              <a:latin typeface="Times New Roman" charset="0"/>
            </a:endParaRPr>
          </a:p>
        </p:txBody>
      </p:sp>
      <p:sp>
        <p:nvSpPr>
          <p:cNvPr id="115718" name="Rectangle 6"/>
          <p:cNvSpPr>
            <a:spLocks noChangeArrowheads="1"/>
          </p:cNvSpPr>
          <p:nvPr/>
        </p:nvSpPr>
        <p:spPr bwMode="auto">
          <a:xfrm>
            <a:off x="533400" y="1371600"/>
            <a:ext cx="8001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FontTx/>
              <a:buBlip>
                <a:blip r:embed="rId3"/>
              </a:buBlip>
            </a:pPr>
            <a:r>
              <a:rPr lang="en-US" sz="2000"/>
              <a:t>Geographic Information Systems (1980s)</a:t>
            </a:r>
          </a:p>
          <a:p>
            <a:pPr marL="342900" indent="-342900">
              <a:spcBef>
                <a:spcPct val="20000"/>
              </a:spcBef>
              <a:buFontTx/>
              <a:buBlip>
                <a:blip r:embed="rId3"/>
              </a:buBlip>
            </a:pPr>
            <a:r>
              <a:rPr lang="en-US" sz="2000"/>
              <a:t>Geographic Information Science  (1990s)</a:t>
            </a:r>
          </a:p>
          <a:p>
            <a:pPr marL="342900" indent="-342900">
              <a:spcBef>
                <a:spcPct val="20000"/>
              </a:spcBef>
              <a:buFontTx/>
              <a:buBlip>
                <a:blip r:embed="rId3"/>
              </a:buBlip>
            </a:pPr>
            <a:r>
              <a:rPr lang="en-US" sz="2000"/>
              <a:t>Geographic Information Services  (2000s)</a:t>
            </a:r>
          </a:p>
          <a:p>
            <a:pPr marL="742950" lvl="1" indent="-285750">
              <a:spcBef>
                <a:spcPct val="20000"/>
              </a:spcBef>
              <a:buSzPct val="75000"/>
              <a:buFontTx/>
              <a:buBlip>
                <a:blip r:embed="rId4"/>
              </a:buBlip>
            </a:pPr>
            <a:endParaRPr lang="en-US" sz="2000"/>
          </a:p>
          <a:p>
            <a:pPr marL="1143000" lvl="2" indent="-228600">
              <a:spcBef>
                <a:spcPct val="20000"/>
              </a:spcBef>
              <a:buFontTx/>
              <a:buChar char="•"/>
            </a:pPr>
            <a:endParaRPr lang="en-US" sz="1800"/>
          </a:p>
        </p:txBody>
      </p:sp>
    </p:spTree>
    <p:extLst>
      <p:ext uri="{BB962C8B-B14F-4D97-AF65-F5344CB8AC3E}">
        <p14:creationId xmlns:p14="http://schemas.microsoft.com/office/powerpoint/2010/main" val="17992237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a:t>Three meanings of the acronym GIS</a:t>
            </a:r>
          </a:p>
        </p:txBody>
      </p:sp>
      <p:sp>
        <p:nvSpPr>
          <p:cNvPr id="123907" name="Rectangle 3"/>
          <p:cNvSpPr>
            <a:spLocks noGrp="1" noChangeArrowheads="1"/>
          </p:cNvSpPr>
          <p:nvPr>
            <p:ph type="body" idx="1"/>
          </p:nvPr>
        </p:nvSpPr>
        <p:spPr/>
        <p:txBody>
          <a:bodyPr/>
          <a:lstStyle/>
          <a:p>
            <a:r>
              <a:rPr lang="en-US" sz="2000"/>
              <a:t>Geographic Information Services</a:t>
            </a:r>
          </a:p>
          <a:p>
            <a:pPr lvl="1"/>
            <a:r>
              <a:rPr lang="en-US" sz="2000"/>
              <a:t>Web-sites and service centers for casual users, e.g. travelers</a:t>
            </a:r>
          </a:p>
          <a:p>
            <a:pPr lvl="1"/>
            <a:r>
              <a:rPr lang="en-US" sz="2000"/>
              <a:t>Example: Service (e.g. AAA, mapquest) for route planning</a:t>
            </a:r>
          </a:p>
          <a:p>
            <a:r>
              <a:rPr lang="en-US" sz="2000"/>
              <a:t>Geographic Information Systems</a:t>
            </a:r>
          </a:p>
          <a:p>
            <a:pPr lvl="1"/>
            <a:r>
              <a:rPr lang="en-US" sz="2000"/>
              <a:t>Software for professional users, e.g. cartographers</a:t>
            </a:r>
          </a:p>
          <a:p>
            <a:pPr lvl="1"/>
            <a:r>
              <a:rPr lang="en-US" sz="2000"/>
              <a:t>Example: ESRI Arc/View software</a:t>
            </a:r>
          </a:p>
          <a:p>
            <a:r>
              <a:rPr lang="en-US" sz="2000"/>
              <a:t>Geographic Information Science</a:t>
            </a:r>
          </a:p>
          <a:p>
            <a:pPr lvl="1"/>
            <a:r>
              <a:rPr lang="en-US" sz="2000"/>
              <a:t>Concepts, frameworks, theories to formalize use and development of geographic information systems and services</a:t>
            </a:r>
          </a:p>
          <a:p>
            <a:pPr lvl="1"/>
            <a:r>
              <a:rPr lang="en-US" sz="2000"/>
              <a:t>Example: design spatial data types and operations for querying</a:t>
            </a:r>
          </a:p>
          <a:p>
            <a:r>
              <a:rPr lang="en-US" sz="2000"/>
              <a:t>Exercise: Which meaning of the term GIS is closest to the focus of the book titled </a:t>
            </a:r>
            <a:r>
              <a:rPr lang="ja-JP" altLang="en-US" sz="2000">
                <a:latin typeface="Arial"/>
              </a:rPr>
              <a:t>“</a:t>
            </a:r>
            <a:r>
              <a:rPr lang="en-US" sz="2000"/>
              <a:t>Spatial Databases: A Tour</a:t>
            </a:r>
            <a:r>
              <a:rPr lang="ja-JP" altLang="en-US" sz="2000">
                <a:latin typeface="Arial"/>
              </a:rPr>
              <a:t>”</a:t>
            </a:r>
            <a:r>
              <a:rPr lang="en-US" sz="2000"/>
              <a:t>?</a:t>
            </a:r>
          </a:p>
        </p:txBody>
      </p:sp>
    </p:spTree>
    <p:extLst>
      <p:ext uri="{BB962C8B-B14F-4D97-AF65-F5344CB8AC3E}">
        <p14:creationId xmlns:p14="http://schemas.microsoft.com/office/powerpoint/2010/main" val="501822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lang="en-US"/>
              <a:t>Learning Objectives</a:t>
            </a:r>
          </a:p>
        </p:txBody>
      </p:sp>
      <p:sp>
        <p:nvSpPr>
          <p:cNvPr id="110595" name="Rectangle 3"/>
          <p:cNvSpPr>
            <a:spLocks noGrp="1" noChangeArrowheads="1"/>
          </p:cNvSpPr>
          <p:nvPr>
            <p:ph type="body" idx="1"/>
          </p:nvPr>
        </p:nvSpPr>
        <p:spPr/>
        <p:txBody>
          <a:bodyPr/>
          <a:lstStyle/>
          <a:p>
            <a:r>
              <a:rPr lang="en-US" sz="2000"/>
              <a:t>Learning Objectives (LO)</a:t>
            </a:r>
          </a:p>
          <a:p>
            <a:pPr lvl="1"/>
            <a:r>
              <a:rPr lang="en-US" sz="2000"/>
              <a:t>LO1 : Understand the value of SDBMS</a:t>
            </a:r>
          </a:p>
          <a:p>
            <a:pPr lvl="1"/>
            <a:r>
              <a:rPr lang="en-US" sz="2000"/>
              <a:t>LO2: Understand the concept of spatial databases</a:t>
            </a:r>
          </a:p>
          <a:p>
            <a:pPr lvl="1"/>
            <a:r>
              <a:rPr lang="en-US" sz="2000">
                <a:solidFill>
                  <a:schemeClr val="tx2"/>
                </a:solidFill>
              </a:rPr>
              <a:t>LO3: Learn about the Components of SDBMS</a:t>
            </a:r>
          </a:p>
          <a:p>
            <a:pPr lvl="2"/>
            <a:r>
              <a:rPr lang="en-US" sz="1800">
                <a:solidFill>
                  <a:schemeClr val="tx2"/>
                </a:solidFill>
              </a:rPr>
              <a:t>Architecture choices</a:t>
            </a:r>
          </a:p>
          <a:p>
            <a:pPr lvl="2"/>
            <a:r>
              <a:rPr lang="en-US" sz="1800">
                <a:solidFill>
                  <a:schemeClr val="tx2"/>
                </a:solidFill>
              </a:rPr>
              <a:t>SDBMS components: </a:t>
            </a:r>
          </a:p>
          <a:p>
            <a:pPr lvl="3"/>
            <a:r>
              <a:rPr lang="en-US" sz="1600">
                <a:solidFill>
                  <a:schemeClr val="tx2"/>
                </a:solidFill>
              </a:rPr>
              <a:t>data model, query languages, </a:t>
            </a:r>
          </a:p>
          <a:p>
            <a:pPr lvl="3"/>
            <a:r>
              <a:rPr lang="en-US" sz="1600">
                <a:solidFill>
                  <a:schemeClr val="tx2"/>
                </a:solidFill>
              </a:rPr>
              <a:t>query processing and optimization</a:t>
            </a:r>
          </a:p>
          <a:p>
            <a:pPr lvl="3"/>
            <a:r>
              <a:rPr lang="en-US" sz="1600">
                <a:solidFill>
                  <a:schemeClr val="tx2"/>
                </a:solidFill>
              </a:rPr>
              <a:t>File organization and indices</a:t>
            </a:r>
          </a:p>
          <a:p>
            <a:pPr lvl="3"/>
            <a:r>
              <a:rPr lang="en-US" sz="1600">
                <a:solidFill>
                  <a:schemeClr val="tx2"/>
                </a:solidFill>
              </a:rPr>
              <a:t>Data Mining</a:t>
            </a:r>
          </a:p>
          <a:p>
            <a:pPr lvl="3">
              <a:buFontTx/>
              <a:buNone/>
            </a:pPr>
            <a:endParaRPr lang="en-US" sz="1600">
              <a:solidFill>
                <a:schemeClr val="tx2"/>
              </a:solidFill>
            </a:endParaRPr>
          </a:p>
          <a:p>
            <a:r>
              <a:rPr lang="en-US" sz="2000">
                <a:solidFill>
                  <a:schemeClr val="tx2"/>
                </a:solidFill>
              </a:rPr>
              <a:t>Chapter Sections</a:t>
            </a:r>
          </a:p>
          <a:p>
            <a:pPr lvl="1"/>
            <a:r>
              <a:rPr lang="en-US" sz="2000">
                <a:solidFill>
                  <a:schemeClr val="tx2"/>
                </a:solidFill>
              </a:rPr>
              <a:t>1.5 second half</a:t>
            </a:r>
          </a:p>
          <a:p>
            <a:pPr lvl="1"/>
            <a:r>
              <a:rPr lang="en-US" sz="2000">
                <a:solidFill>
                  <a:schemeClr val="tx2"/>
                </a:solidFill>
              </a:rPr>
              <a:t>1.6 – entire section</a:t>
            </a:r>
          </a:p>
          <a:p>
            <a:pPr>
              <a:buFontTx/>
              <a:buNone/>
            </a:pPr>
            <a:endParaRPr lang="en-US" sz="2000"/>
          </a:p>
          <a:p>
            <a:pPr>
              <a:buFontTx/>
              <a:buNone/>
            </a:pPr>
            <a:endParaRPr lang="en-US" sz="2000"/>
          </a:p>
        </p:txBody>
      </p:sp>
    </p:spTree>
    <p:extLst>
      <p:ext uri="{BB962C8B-B14F-4D97-AF65-F5344CB8AC3E}">
        <p14:creationId xmlns:p14="http://schemas.microsoft.com/office/powerpoint/2010/main" val="33680089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t>Components of a SDBMS</a:t>
            </a:r>
          </a:p>
        </p:txBody>
      </p:sp>
      <p:sp>
        <p:nvSpPr>
          <p:cNvPr id="130051" name="Rectangle 3"/>
          <p:cNvSpPr>
            <a:spLocks noGrp="1" noChangeArrowheads="1"/>
          </p:cNvSpPr>
          <p:nvPr>
            <p:ph type="body" idx="1"/>
          </p:nvPr>
        </p:nvSpPr>
        <p:spPr/>
        <p:txBody>
          <a:bodyPr/>
          <a:lstStyle/>
          <a:p>
            <a:r>
              <a:rPr lang="en-US"/>
              <a:t>Recall: a SDBMS is a software module that</a:t>
            </a:r>
          </a:p>
          <a:p>
            <a:pPr lvl="1"/>
            <a:r>
              <a:rPr lang="en-US" sz="2000"/>
              <a:t>can work with an underlying DBMS</a:t>
            </a:r>
          </a:p>
          <a:p>
            <a:pPr lvl="1"/>
            <a:r>
              <a:rPr lang="en-US" sz="2000"/>
              <a:t>supports spatial data models, spatial ADTs and a query language from which these ADTs are callable</a:t>
            </a:r>
          </a:p>
          <a:p>
            <a:pPr lvl="1"/>
            <a:r>
              <a:rPr lang="en-US" sz="2000"/>
              <a:t>supports spatial indexing, algorithms for processing spatial operations, and domain specific rules for query optimization</a:t>
            </a:r>
          </a:p>
          <a:p>
            <a:r>
              <a:rPr lang="en-US"/>
              <a:t>Components include</a:t>
            </a:r>
          </a:p>
          <a:p>
            <a:pPr lvl="1"/>
            <a:r>
              <a:rPr lang="en-US" sz="2000"/>
              <a:t>spatial data model, query language, query processing, file organization and indices, query optimization, etc.</a:t>
            </a:r>
          </a:p>
          <a:p>
            <a:pPr lvl="1"/>
            <a:r>
              <a:rPr lang="en-US" sz="2000"/>
              <a:t>Figure 1.6 shows these components</a:t>
            </a:r>
          </a:p>
          <a:p>
            <a:pPr lvl="1"/>
            <a:r>
              <a:rPr lang="en-US" sz="2000"/>
              <a:t>We discuss each component briefly in chapter 1.6 and in more detail in later chapters.</a:t>
            </a:r>
            <a:endParaRPr lang="en-US"/>
          </a:p>
          <a:p>
            <a:endParaRPr lang="en-US" sz="2000"/>
          </a:p>
        </p:txBody>
      </p:sp>
    </p:spTree>
    <p:extLst>
      <p:ext uri="{BB962C8B-B14F-4D97-AF65-F5344CB8AC3E}">
        <p14:creationId xmlns:p14="http://schemas.microsoft.com/office/powerpoint/2010/main" val="13214364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r>
              <a:rPr lang="en-US"/>
              <a:t>Three Layer Architecture</a:t>
            </a:r>
          </a:p>
        </p:txBody>
      </p:sp>
      <p:pic>
        <p:nvPicPr>
          <p:cNvPr id="132099" name="Picture 3" descr="C:\Documents and Settings\Sanjay\spatial\book\BookPPT\Chap1\Fig16.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55725"/>
            <a:ext cx="8915400" cy="5502275"/>
          </a:xfrm>
          <a:prstGeom prst="rect">
            <a:avLst/>
          </a:prstGeom>
          <a:noFill/>
          <a:extLst>
            <a:ext uri="{909E8E84-426E-40dd-AFC4-6F175D3DCCD1}">
              <a14:hiddenFill xmlns:a14="http://schemas.microsoft.com/office/drawing/2010/main">
                <a:solidFill>
                  <a:srgbClr val="FFFFFF"/>
                </a:solidFill>
              </a14:hiddenFill>
            </a:ext>
          </a:extLst>
        </p:spPr>
      </p:pic>
      <p:sp>
        <p:nvSpPr>
          <p:cNvPr id="132100" name="Text Box 4"/>
          <p:cNvSpPr txBox="1">
            <a:spLocks noChangeArrowheads="1"/>
          </p:cNvSpPr>
          <p:nvPr/>
        </p:nvSpPr>
        <p:spPr bwMode="auto">
          <a:xfrm>
            <a:off x="6477000" y="838200"/>
            <a:ext cx="104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Times New Roman" charset="0"/>
              </a:rPr>
              <a:t>Fig 1.6</a:t>
            </a:r>
          </a:p>
        </p:txBody>
      </p:sp>
    </p:spTree>
    <p:extLst>
      <p:ext uri="{BB962C8B-B14F-4D97-AF65-F5344CB8AC3E}">
        <p14:creationId xmlns:p14="http://schemas.microsoft.com/office/powerpoint/2010/main" val="4179647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1.6.1 Spatial Taxonomy, Data Models</a:t>
            </a:r>
          </a:p>
        </p:txBody>
      </p:sp>
      <p:sp>
        <p:nvSpPr>
          <p:cNvPr id="95235" name="Rectangle 3"/>
          <p:cNvSpPr>
            <a:spLocks noGrp="1" noChangeArrowheads="1"/>
          </p:cNvSpPr>
          <p:nvPr>
            <p:ph type="body" idx="1"/>
          </p:nvPr>
        </p:nvSpPr>
        <p:spPr/>
        <p:txBody>
          <a:bodyPr/>
          <a:lstStyle/>
          <a:p>
            <a:r>
              <a:rPr lang="en-US"/>
              <a:t>Spatial Taxonomy:</a:t>
            </a:r>
          </a:p>
          <a:p>
            <a:pPr lvl="1"/>
            <a:r>
              <a:rPr lang="en-US" sz="2000"/>
              <a:t>multitude of descriptions available to organize space.</a:t>
            </a:r>
          </a:p>
          <a:p>
            <a:pPr lvl="1"/>
            <a:r>
              <a:rPr lang="en-US" sz="2000"/>
              <a:t>Topology models homeomorphic relationships, e.g. overlap</a:t>
            </a:r>
          </a:p>
          <a:p>
            <a:pPr lvl="1"/>
            <a:r>
              <a:rPr lang="en-US" sz="2000"/>
              <a:t>Euclidean space models distance and direction in a plane</a:t>
            </a:r>
          </a:p>
          <a:p>
            <a:pPr lvl="1"/>
            <a:r>
              <a:rPr lang="en-US" sz="2000"/>
              <a:t>Graphs models connectivity, Shortest-Path</a:t>
            </a:r>
          </a:p>
          <a:p>
            <a:r>
              <a:rPr lang="en-US"/>
              <a:t>Spatial data models</a:t>
            </a:r>
          </a:p>
          <a:p>
            <a:pPr lvl="1"/>
            <a:r>
              <a:rPr lang="en-US" sz="2000"/>
              <a:t>rules to identify identifiable objects and properties of space</a:t>
            </a:r>
          </a:p>
          <a:p>
            <a:pPr lvl="1"/>
            <a:r>
              <a:rPr lang="en-US" sz="2000"/>
              <a:t>Object model help manage identifiable things, e.g. mountains, cities, land-parcels etc.</a:t>
            </a:r>
          </a:p>
          <a:p>
            <a:pPr lvl="1"/>
            <a:r>
              <a:rPr lang="en-US" sz="2000"/>
              <a:t>Field model help manage continuous and amorphous phenomenon, e.g. wetlands, satellite imagery, snowfall etc.</a:t>
            </a:r>
            <a:endParaRPr lang="en-US"/>
          </a:p>
          <a:p>
            <a:r>
              <a:rPr lang="en-US" sz="2000"/>
              <a:t>More details in chapter 2.</a:t>
            </a:r>
          </a:p>
        </p:txBody>
      </p:sp>
    </p:spTree>
    <p:extLst>
      <p:ext uri="{BB962C8B-B14F-4D97-AF65-F5344CB8AC3E}">
        <p14:creationId xmlns:p14="http://schemas.microsoft.com/office/powerpoint/2010/main" val="28262011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t>1.6.2 Spatial Query Language</a:t>
            </a:r>
          </a:p>
        </p:txBody>
      </p:sp>
      <p:sp>
        <p:nvSpPr>
          <p:cNvPr id="101379" name="Text Box 3"/>
          <p:cNvSpPr txBox="1">
            <a:spLocks noChangeArrowheads="1"/>
          </p:cNvSpPr>
          <p:nvPr/>
        </p:nvSpPr>
        <p:spPr bwMode="auto">
          <a:xfrm>
            <a:off x="533400" y="1447800"/>
            <a:ext cx="8077200" cy="478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Char char="•"/>
            </a:pPr>
            <a:r>
              <a:rPr lang="en-US"/>
              <a:t> Spatial query language</a:t>
            </a:r>
          </a:p>
          <a:p>
            <a:pPr lvl="1">
              <a:buFontTx/>
              <a:buChar char="•"/>
            </a:pPr>
            <a:r>
              <a:rPr lang="en-US" sz="2000"/>
              <a:t> Spatial data types, e.g. point, linestring, polygon, …</a:t>
            </a:r>
          </a:p>
          <a:p>
            <a:pPr lvl="1">
              <a:buFontTx/>
              <a:buChar char="•"/>
            </a:pPr>
            <a:r>
              <a:rPr lang="en-US" sz="2000"/>
              <a:t> Spatial operations, e.g. overlap, distance, nearest neighbor, …</a:t>
            </a:r>
          </a:p>
          <a:p>
            <a:pPr lvl="1">
              <a:buFontTx/>
              <a:buChar char="•"/>
            </a:pPr>
            <a:r>
              <a:rPr lang="en-US" sz="2000"/>
              <a:t> Callable from a query language (e.g. SQL3) of underlying DBMS</a:t>
            </a:r>
          </a:p>
          <a:p>
            <a:pPr lvl="2"/>
            <a:r>
              <a:rPr lang="en-US" sz="2000"/>
              <a:t>SELECT	S.name</a:t>
            </a:r>
          </a:p>
          <a:p>
            <a:pPr lvl="2"/>
            <a:r>
              <a:rPr lang="en-US" sz="2000"/>
              <a:t>FROM	Senator S</a:t>
            </a:r>
          </a:p>
          <a:p>
            <a:pPr lvl="2"/>
            <a:r>
              <a:rPr lang="en-US" sz="2000"/>
              <a:t>WHERE S.district.</a:t>
            </a:r>
            <a:r>
              <a:rPr lang="en-US" sz="2000">
                <a:solidFill>
                  <a:schemeClr val="tx2"/>
                </a:solidFill>
              </a:rPr>
              <a:t>Area()</a:t>
            </a:r>
            <a:r>
              <a:rPr lang="en-US" sz="2000"/>
              <a:t> &gt; 300</a:t>
            </a:r>
          </a:p>
          <a:p>
            <a:pPr lvl="2"/>
            <a:endParaRPr lang="en-US"/>
          </a:p>
          <a:p>
            <a:pPr>
              <a:buFontTx/>
              <a:buChar char="•"/>
            </a:pPr>
            <a:r>
              <a:rPr lang="en-US"/>
              <a:t> Standards</a:t>
            </a:r>
          </a:p>
          <a:p>
            <a:pPr lvl="1">
              <a:buFontTx/>
              <a:buChar char="•"/>
            </a:pPr>
            <a:r>
              <a:rPr lang="en-US" sz="2000"/>
              <a:t> SQL3 (a.k.a. SQL 1999) is a standard for query languages</a:t>
            </a:r>
          </a:p>
          <a:p>
            <a:pPr lvl="1">
              <a:buFontTx/>
              <a:buChar char="•"/>
            </a:pPr>
            <a:r>
              <a:rPr lang="en-US" sz="2000"/>
              <a:t> OGIS is a standard for spatial data types and operators</a:t>
            </a:r>
          </a:p>
          <a:p>
            <a:pPr lvl="1">
              <a:buFontTx/>
              <a:buChar char="•"/>
            </a:pPr>
            <a:r>
              <a:rPr lang="en-US" sz="2000"/>
              <a:t> Both standards enjoy wide support in industry</a:t>
            </a:r>
          </a:p>
          <a:p>
            <a:pPr lvl="1">
              <a:buFontTx/>
              <a:buChar char="•"/>
            </a:pPr>
            <a:r>
              <a:rPr lang="en-US" sz="2000"/>
              <a:t> More details in chapters 2 and 3</a:t>
            </a:r>
          </a:p>
          <a:p>
            <a:pPr lvl="1">
              <a:spcBef>
                <a:spcPct val="50000"/>
              </a:spcBef>
              <a:buFontTx/>
              <a:buChar char="•"/>
            </a:pPr>
            <a:endParaRPr lang="en-US">
              <a:latin typeface="Times New Roman" charset="0"/>
            </a:endParaRPr>
          </a:p>
        </p:txBody>
      </p:sp>
    </p:spTree>
    <p:extLst>
      <p:ext uri="{BB962C8B-B14F-4D97-AF65-F5344CB8AC3E}">
        <p14:creationId xmlns:p14="http://schemas.microsoft.com/office/powerpoint/2010/main" val="124047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Multi-scan Query Example</a:t>
            </a:r>
          </a:p>
        </p:txBody>
      </p:sp>
      <p:pic>
        <p:nvPicPr>
          <p:cNvPr id="90115" name="Picture 3" descr="C:\Documents and Settings\Sanjay\spatial\book\BookPPT\Chap1\Fig17.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733800"/>
            <a:ext cx="5905500" cy="2868613"/>
          </a:xfrm>
          <a:prstGeom prst="rect">
            <a:avLst/>
          </a:prstGeom>
          <a:noFill/>
          <a:extLst>
            <a:ext uri="{909E8E84-426E-40dd-AFC4-6F175D3DCCD1}">
              <a14:hiddenFill xmlns:a14="http://schemas.microsoft.com/office/drawing/2010/main">
                <a:solidFill>
                  <a:srgbClr val="FFFFFF"/>
                </a:solidFill>
              </a14:hiddenFill>
            </a:ext>
          </a:extLst>
        </p:spPr>
      </p:pic>
      <p:sp>
        <p:nvSpPr>
          <p:cNvPr id="90116" name="Text Box 4"/>
          <p:cNvSpPr txBox="1">
            <a:spLocks noChangeArrowheads="1"/>
          </p:cNvSpPr>
          <p:nvPr/>
        </p:nvSpPr>
        <p:spPr bwMode="auto">
          <a:xfrm>
            <a:off x="609600" y="1295400"/>
            <a:ext cx="7993063" cy="204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Char char="•"/>
            </a:pPr>
            <a:r>
              <a:rPr lang="en-US">
                <a:latin typeface="Times New Roman" charset="0"/>
              </a:rPr>
              <a:t> Spatial join example</a:t>
            </a:r>
          </a:p>
          <a:p>
            <a:pPr lvl="1"/>
            <a:r>
              <a:rPr lang="en-US" sz="2000">
                <a:latin typeface="Times New Roman" charset="0"/>
              </a:rPr>
              <a:t>SELECT S.name 	FROM Senator S, Business B</a:t>
            </a:r>
          </a:p>
          <a:p>
            <a:r>
              <a:rPr lang="en-US" sz="2000">
                <a:latin typeface="Times New Roman" charset="0"/>
              </a:rPr>
              <a:t>	WHERE	 S.district.Area() &gt; 300 AND Within(B.location, S.district)</a:t>
            </a:r>
          </a:p>
          <a:p>
            <a:pPr>
              <a:buFontTx/>
              <a:buChar char="•"/>
            </a:pPr>
            <a:r>
              <a:rPr lang="en-US">
                <a:latin typeface="Times New Roman" charset="0"/>
              </a:rPr>
              <a:t> Non-Spatial Join example</a:t>
            </a:r>
          </a:p>
          <a:p>
            <a:pPr lvl="1"/>
            <a:r>
              <a:rPr lang="en-US" sz="2000">
                <a:latin typeface="Times New Roman" charset="0"/>
              </a:rPr>
              <a:t>SELECT S.name	FROM Senator S, Business B</a:t>
            </a:r>
          </a:p>
          <a:p>
            <a:pPr lvl="1"/>
            <a:r>
              <a:rPr lang="en-US" sz="2000">
                <a:latin typeface="Times New Roman" charset="0"/>
              </a:rPr>
              <a:t>WHERE S.soc-sec = B.soc-sec AND S.gender = </a:t>
            </a:r>
            <a:r>
              <a:rPr lang="ja-JP" altLang="en-US" sz="2000">
                <a:latin typeface="Arial"/>
              </a:rPr>
              <a:t>‘</a:t>
            </a:r>
            <a:r>
              <a:rPr lang="en-US" sz="2000">
                <a:latin typeface="Times New Roman" charset="0"/>
              </a:rPr>
              <a:t>Female</a:t>
            </a:r>
            <a:r>
              <a:rPr lang="ja-JP" altLang="en-US" sz="2000">
                <a:latin typeface="Arial"/>
              </a:rPr>
              <a:t>’</a:t>
            </a:r>
            <a:endParaRPr lang="en-US">
              <a:latin typeface="Times New Roman" charset="0"/>
            </a:endParaRPr>
          </a:p>
        </p:txBody>
      </p:sp>
      <p:sp>
        <p:nvSpPr>
          <p:cNvPr id="90117" name="Text Box 5"/>
          <p:cNvSpPr txBox="1">
            <a:spLocks noChangeArrowheads="1"/>
          </p:cNvSpPr>
          <p:nvPr/>
        </p:nvSpPr>
        <p:spPr bwMode="auto">
          <a:xfrm>
            <a:off x="365125" y="6213475"/>
            <a:ext cx="104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Times New Roman" charset="0"/>
              </a:rPr>
              <a:t>Fig 1.7</a:t>
            </a:r>
          </a:p>
        </p:txBody>
      </p:sp>
    </p:spTree>
    <p:extLst>
      <p:ext uri="{BB962C8B-B14F-4D97-AF65-F5344CB8AC3E}">
        <p14:creationId xmlns:p14="http://schemas.microsoft.com/office/powerpoint/2010/main" val="10260956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 1.6.3 Query Processing</a:t>
            </a:r>
          </a:p>
        </p:txBody>
      </p:sp>
      <p:pic>
        <p:nvPicPr>
          <p:cNvPr id="91140" name="Picture 4" descr="C:\Documents and Settings\Sanjay\spatial\book\BookPPT\Chap1\Fig110.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343275"/>
            <a:ext cx="7010400" cy="3514725"/>
          </a:xfrm>
          <a:prstGeom prst="rect">
            <a:avLst/>
          </a:prstGeom>
          <a:noFill/>
          <a:extLst>
            <a:ext uri="{909E8E84-426E-40dd-AFC4-6F175D3DCCD1}">
              <a14:hiddenFill xmlns:a14="http://schemas.microsoft.com/office/drawing/2010/main">
                <a:solidFill>
                  <a:srgbClr val="FFFFFF"/>
                </a:solidFill>
              </a14:hiddenFill>
            </a:ext>
          </a:extLst>
        </p:spPr>
      </p:pic>
      <p:sp>
        <p:nvSpPr>
          <p:cNvPr id="91141" name="Text Box 5"/>
          <p:cNvSpPr txBox="1">
            <a:spLocks noChangeArrowheads="1"/>
          </p:cNvSpPr>
          <p:nvPr/>
        </p:nvSpPr>
        <p:spPr bwMode="auto">
          <a:xfrm>
            <a:off x="609600" y="1219200"/>
            <a:ext cx="8278813"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Char char="•"/>
            </a:pPr>
            <a:r>
              <a:rPr lang="en-US">
                <a:latin typeface="Times New Roman" charset="0"/>
              </a:rPr>
              <a:t> Efficient algorithms to answer spatial queries</a:t>
            </a:r>
          </a:p>
          <a:p>
            <a:pPr>
              <a:buFontTx/>
              <a:buChar char="•"/>
            </a:pPr>
            <a:r>
              <a:rPr lang="en-US">
                <a:latin typeface="Times New Roman" charset="0"/>
              </a:rPr>
              <a:t> Common Strategy - filter and refine</a:t>
            </a:r>
          </a:p>
          <a:p>
            <a:pPr lvl="1">
              <a:buFontTx/>
              <a:buChar char="•"/>
            </a:pPr>
            <a:r>
              <a:rPr lang="en-US">
                <a:latin typeface="Times New Roman" charset="0"/>
              </a:rPr>
              <a:t> Filter Step:Query Region overlaps with MBRs of  B,C and D</a:t>
            </a:r>
          </a:p>
          <a:p>
            <a:pPr lvl="1">
              <a:buFontTx/>
              <a:buChar char="•"/>
            </a:pPr>
            <a:r>
              <a:rPr lang="en-US">
                <a:latin typeface="Times New Roman" charset="0"/>
              </a:rPr>
              <a:t> Refine Step: Query Region overlaps with B and C</a:t>
            </a:r>
          </a:p>
          <a:p>
            <a:pPr lvl="1">
              <a:buFontTx/>
              <a:buChar char="•"/>
            </a:pPr>
            <a:endParaRPr lang="en-US">
              <a:latin typeface="Times New Roman" charset="0"/>
            </a:endParaRPr>
          </a:p>
        </p:txBody>
      </p:sp>
      <p:sp>
        <p:nvSpPr>
          <p:cNvPr id="91143" name="Text Box 7"/>
          <p:cNvSpPr txBox="1">
            <a:spLocks noChangeArrowheads="1"/>
          </p:cNvSpPr>
          <p:nvPr/>
        </p:nvSpPr>
        <p:spPr bwMode="auto">
          <a:xfrm>
            <a:off x="212725" y="6289675"/>
            <a:ext cx="104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Times New Roman" charset="0"/>
              </a:rPr>
              <a:t>Fig 1.8</a:t>
            </a:r>
          </a:p>
        </p:txBody>
      </p:sp>
    </p:spTree>
    <p:extLst>
      <p:ext uri="{BB962C8B-B14F-4D97-AF65-F5344CB8AC3E}">
        <p14:creationId xmlns:p14="http://schemas.microsoft.com/office/powerpoint/2010/main" val="23515674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t>Query Processing of Join Queries</a:t>
            </a:r>
          </a:p>
        </p:txBody>
      </p:sp>
      <p:pic>
        <p:nvPicPr>
          <p:cNvPr id="97283" name="Picture 3" descr="C:\personal\book\Chap1\Fig18.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582988"/>
            <a:ext cx="6324600" cy="3275012"/>
          </a:xfrm>
          <a:prstGeom prst="rect">
            <a:avLst/>
          </a:prstGeom>
          <a:noFill/>
          <a:extLst>
            <a:ext uri="{909E8E84-426E-40dd-AFC4-6F175D3DCCD1}">
              <a14:hiddenFill xmlns:a14="http://schemas.microsoft.com/office/drawing/2010/main">
                <a:solidFill>
                  <a:srgbClr val="FFFFFF"/>
                </a:solidFill>
              </a14:hiddenFill>
            </a:ext>
          </a:extLst>
        </p:spPr>
      </p:pic>
      <p:sp>
        <p:nvSpPr>
          <p:cNvPr id="97284" name="Text Box 4"/>
          <p:cNvSpPr txBox="1">
            <a:spLocks noChangeArrowheads="1"/>
          </p:cNvSpPr>
          <p:nvPr/>
        </p:nvSpPr>
        <p:spPr bwMode="auto">
          <a:xfrm>
            <a:off x="212725" y="6137275"/>
            <a:ext cx="104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Times New Roman" charset="0"/>
              </a:rPr>
              <a:t>Fig 1.9</a:t>
            </a:r>
          </a:p>
        </p:txBody>
      </p:sp>
      <p:sp>
        <p:nvSpPr>
          <p:cNvPr id="97286" name="Text Box 6"/>
          <p:cNvSpPr txBox="1">
            <a:spLocks noChangeArrowheads="1"/>
          </p:cNvSpPr>
          <p:nvPr/>
        </p:nvSpPr>
        <p:spPr bwMode="auto">
          <a:xfrm>
            <a:off x="228600" y="1295400"/>
            <a:ext cx="8686800" cy="228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Char char="•"/>
            </a:pPr>
            <a:r>
              <a:rPr lang="en-US">
                <a:latin typeface="Times New Roman" charset="0"/>
              </a:rPr>
              <a:t>Example - Determining pairs of intersecting rectangles</a:t>
            </a:r>
          </a:p>
          <a:p>
            <a:pPr lvl="1">
              <a:buFontTx/>
              <a:buChar char="•"/>
            </a:pPr>
            <a:r>
              <a:rPr lang="en-US">
                <a:latin typeface="Times New Roman" charset="0"/>
              </a:rPr>
              <a:t> </a:t>
            </a:r>
            <a:r>
              <a:rPr lang="en-US" sz="2000">
                <a:latin typeface="Times New Roman" charset="0"/>
              </a:rPr>
              <a:t>(a):Two sets R and S of rectangles,  (b): A rectangle with 2 opposite corners marked, (c ): Rectangles sorted by smallest X coordinate value</a:t>
            </a:r>
          </a:p>
          <a:p>
            <a:pPr lvl="1">
              <a:buFontTx/>
              <a:buChar char="•"/>
            </a:pPr>
            <a:r>
              <a:rPr lang="en-US" sz="2000">
                <a:latin typeface="Times New Roman" charset="0"/>
              </a:rPr>
              <a:t> Plane sweep filter identifies 5 pairs out of 12 for refinement step</a:t>
            </a:r>
          </a:p>
          <a:p>
            <a:pPr lvl="1">
              <a:buFontTx/>
              <a:buChar char="•"/>
            </a:pPr>
            <a:r>
              <a:rPr lang="en-US" sz="2000">
                <a:latin typeface="Times New Roman" charset="0"/>
              </a:rPr>
              <a:t>Details of plane sweep algorithm on page 15 </a:t>
            </a:r>
            <a:endParaRPr lang="en-US">
              <a:latin typeface="Times New Roman" charset="0"/>
            </a:endParaRPr>
          </a:p>
          <a:p>
            <a:pPr>
              <a:spcBef>
                <a:spcPct val="50000"/>
              </a:spcBef>
            </a:pPr>
            <a:endParaRPr lang="en-US">
              <a:latin typeface="Times New Roman" charset="0"/>
            </a:endParaRPr>
          </a:p>
        </p:txBody>
      </p:sp>
    </p:spTree>
    <p:extLst>
      <p:ext uri="{BB962C8B-B14F-4D97-AF65-F5344CB8AC3E}">
        <p14:creationId xmlns:p14="http://schemas.microsoft.com/office/powerpoint/2010/main" val="3146251336"/>
      </p:ext>
    </p:extLst>
  </p:cSld>
  <p:clrMapOvr>
    <a:masterClrMapping/>
  </p:clrMapOvr>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3578</TotalTime>
  <Words>6335</Words>
  <Application>Microsoft Macintosh PowerPoint</Application>
  <PresentationFormat>On-screen Show (4:3)</PresentationFormat>
  <Paragraphs>724</Paragraphs>
  <Slides>105</Slides>
  <Notes>49</Notes>
  <HiddenSlides>0</HiddenSlides>
  <MMClips>0</MMClips>
  <ScaleCrop>false</ScaleCrop>
  <HeadingPairs>
    <vt:vector size="4" baseType="variant">
      <vt:variant>
        <vt:lpstr>Theme</vt:lpstr>
      </vt:variant>
      <vt:variant>
        <vt:i4>1</vt:i4>
      </vt:variant>
      <vt:variant>
        <vt:lpstr>Slide Titles</vt:lpstr>
      </vt:variant>
      <vt:variant>
        <vt:i4>105</vt:i4>
      </vt:variant>
    </vt:vector>
  </HeadingPairs>
  <TitlesOfParts>
    <vt:vector size="106" baseType="lpstr">
      <vt:lpstr>Office Theme</vt:lpstr>
      <vt:lpstr>PowerPoint Presentation</vt:lpstr>
      <vt:lpstr>What is Data?</vt:lpstr>
      <vt:lpstr>Types of Data</vt:lpstr>
      <vt:lpstr>Structured, Semi Structured and Unstructured Data</vt:lpstr>
      <vt:lpstr>Unstructured Data</vt:lpstr>
      <vt:lpstr>Structured, Semi Structured and Unstructured Data (contd.)</vt:lpstr>
      <vt:lpstr>Structured, Semi Structured and Unstructured Data (contd.)</vt:lpstr>
      <vt:lpstr>Structured, Semi Structured and Unstructured Data (contd.)</vt:lpstr>
      <vt:lpstr>Semi-structured Data</vt:lpstr>
      <vt:lpstr>XML Hierarchical (Tree) Data Model  </vt:lpstr>
      <vt:lpstr>XML Hierarchical (Tree) Data Model (contd.)</vt:lpstr>
      <vt:lpstr>XML Hierarchical (Tree) Data Model (contd.)</vt:lpstr>
      <vt:lpstr>XML Documents, DTD, and XML Schema</vt:lpstr>
      <vt:lpstr>XML Documents, DTD, and XML Schema</vt:lpstr>
      <vt:lpstr>XML Documents, DTD, and XML Schema</vt:lpstr>
      <vt:lpstr>XML Documents, DTD, and XML Schema</vt:lpstr>
      <vt:lpstr> XML Documents, DTD, and XML Schema (contd.) </vt:lpstr>
      <vt:lpstr>XML Documents, DTD, and XML Schema (contd.)</vt:lpstr>
      <vt:lpstr>XML Documents, DTD, and XML Schema (contd.)</vt:lpstr>
      <vt:lpstr>XML Documents, DTD, and XML Schema (contd.)</vt:lpstr>
      <vt:lpstr>XML Documents, DTD, and XML Schema (contd.) </vt:lpstr>
      <vt:lpstr>XML Documents, DTD, and XML Schema (contd.) </vt:lpstr>
      <vt:lpstr>XML Documents, DTD, and XML Schema (contd.) </vt:lpstr>
      <vt:lpstr>XML Documents, DTD, and XML Schema (contd.) </vt:lpstr>
      <vt:lpstr>XML Documents, DTD, and XML Schema (contd.)</vt:lpstr>
      <vt:lpstr>XML Documents, DTD, and XML Schema (contd.)</vt:lpstr>
      <vt:lpstr>XML Documents, DTD, and XML Schema (contd.)</vt:lpstr>
      <vt:lpstr>XML Documents, DTD, and XML Schema (contd.)</vt:lpstr>
      <vt:lpstr>XML Documents, DTD, and XML Schema (contd.)</vt:lpstr>
      <vt:lpstr>XML Documents, DTD, and XML Schema (contd.)</vt:lpstr>
      <vt:lpstr>XML Documents, DTD, and XML Schema (contd.)</vt:lpstr>
      <vt:lpstr>XML Documents, DTD, and XML Schema (contd.)</vt:lpstr>
      <vt:lpstr>XML Documents and Databases.</vt:lpstr>
      <vt:lpstr>XML Documents and Databases.</vt:lpstr>
      <vt:lpstr>XML Documents, DTD, and XML Schema (contd.)</vt:lpstr>
      <vt:lpstr>Subset of the UNIVERSITY database schema</vt:lpstr>
      <vt:lpstr>XML Documents, DTD, and XML Schema (contd.)</vt:lpstr>
      <vt:lpstr>Hierarchical (tree) view with COURSE as the root</vt:lpstr>
      <vt:lpstr>XML schema document with COURSE as the root</vt:lpstr>
      <vt:lpstr>XML Documents, DTD, and XML Schema (contd.)</vt:lpstr>
      <vt:lpstr>An ER schema diagram for a simplified UNIVERSITY database. </vt:lpstr>
      <vt:lpstr>XML Documents, DTD, and XML Schema (contd.)</vt:lpstr>
      <vt:lpstr> Converting a graph with cycles into a hierarchical (tree) structure </vt:lpstr>
      <vt:lpstr>XML Querying</vt:lpstr>
      <vt:lpstr>XML Querying</vt:lpstr>
      <vt:lpstr>XML Querying</vt:lpstr>
      <vt:lpstr>Some examples of XPath expressions</vt:lpstr>
      <vt:lpstr>XML Querying</vt:lpstr>
      <vt:lpstr>XML Querying</vt:lpstr>
      <vt:lpstr>Some Examples of XQuery Queries</vt:lpstr>
      <vt:lpstr>Recap</vt:lpstr>
      <vt:lpstr>Structured Data</vt:lpstr>
      <vt:lpstr>What is a Data Base?</vt:lpstr>
      <vt:lpstr>THE RELATIONAL DATABASE MODEL</vt:lpstr>
      <vt:lpstr>Databases – Collections of Information</vt:lpstr>
      <vt:lpstr>Databases – Collections of Information</vt:lpstr>
      <vt:lpstr>Databases – Created with Logical Structures</vt:lpstr>
      <vt:lpstr>Databases – With Logical Ties Within the Information</vt:lpstr>
      <vt:lpstr>Databases – With Logical Ties Within the Information</vt:lpstr>
      <vt:lpstr>Databases – With Logical Ties Within the Information</vt:lpstr>
      <vt:lpstr>Databases – With Built-In Integrity Constraints</vt:lpstr>
      <vt:lpstr>DATABASE MANAGEMENT SYSTEM TOOLS</vt:lpstr>
      <vt:lpstr>DBMS Engine</vt:lpstr>
      <vt:lpstr>DBMS Engine</vt:lpstr>
      <vt:lpstr>Data Definition Subsystem</vt:lpstr>
      <vt:lpstr>Data Manipulation Subsystem</vt:lpstr>
      <vt:lpstr>Views</vt:lpstr>
      <vt:lpstr>Views</vt:lpstr>
      <vt:lpstr>Report Generators</vt:lpstr>
      <vt:lpstr>Report Generators</vt:lpstr>
      <vt:lpstr>Report Generators</vt:lpstr>
      <vt:lpstr>SQL</vt:lpstr>
      <vt:lpstr>MANAGING THE INFORMATION RESOURCE</vt:lpstr>
      <vt:lpstr>MANAGING THE INFORMATION RESOURCE</vt:lpstr>
      <vt:lpstr>MANAGING THE INFORMATION RESOURCE</vt:lpstr>
      <vt:lpstr>MANAGING THE INFORMATION RESOURCE</vt:lpstr>
      <vt:lpstr>Value of SDBMS</vt:lpstr>
      <vt:lpstr>Value of SDBMS – Spatial Data Examples </vt:lpstr>
      <vt:lpstr>Value of SDBMS – Users, Application Domains</vt:lpstr>
      <vt:lpstr>Learning Objectives</vt:lpstr>
      <vt:lpstr>What is a SDBMS ?</vt:lpstr>
      <vt:lpstr>SDBMS Example</vt:lpstr>
      <vt:lpstr>Modeling Spatial Data in Traditional DBMS</vt:lpstr>
      <vt:lpstr>Spatial Data Types and Traditional Databases</vt:lpstr>
      <vt:lpstr>Mapping “census_table” into a Relational Database </vt:lpstr>
      <vt:lpstr>Evolution of DBMS technology</vt:lpstr>
      <vt:lpstr>Spatial Data Types and Post-relational Databases</vt:lpstr>
      <vt:lpstr>How is a SDBMS different from a GIS ?</vt:lpstr>
      <vt:lpstr>How is a SDBMS different from a GIS ?</vt:lpstr>
      <vt:lpstr>Evolution of  acronym “GIS”</vt:lpstr>
      <vt:lpstr>Three meanings of the acronym GIS</vt:lpstr>
      <vt:lpstr>Learning Objectives</vt:lpstr>
      <vt:lpstr>Components of a SDBMS</vt:lpstr>
      <vt:lpstr>Three Layer Architecture</vt:lpstr>
      <vt:lpstr>1.6.1 Spatial Taxonomy, Data Models</vt:lpstr>
      <vt:lpstr>1.6.2 Spatial Query Language</vt:lpstr>
      <vt:lpstr>Multi-scan Query Example</vt:lpstr>
      <vt:lpstr> 1.6.3 Query Processing</vt:lpstr>
      <vt:lpstr>Query Processing of Join Queries</vt:lpstr>
      <vt:lpstr>1.6.4 File Organization and Indices</vt:lpstr>
      <vt:lpstr>Organizing spatial data with space filling curves </vt:lpstr>
      <vt:lpstr>Spatial Indexing: Search Data-Structures</vt:lpstr>
      <vt:lpstr>1.6.5 Query Optimization</vt:lpstr>
      <vt:lpstr>1.6.6 Data Mining</vt:lpstr>
      <vt:lpstr>1.7 Summary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184</cp:revision>
  <dcterms:created xsi:type="dcterms:W3CDTF">2013-10-07T16:54:34Z</dcterms:created>
  <dcterms:modified xsi:type="dcterms:W3CDTF">2014-01-09T18:59:24Z</dcterms:modified>
</cp:coreProperties>
</file>